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53" r:id="rId5"/>
  </p:sldMasterIdLst>
  <p:notesMasterIdLst>
    <p:notesMasterId r:id="rId20"/>
  </p:notesMasterIdLst>
  <p:handoutMasterIdLst>
    <p:handoutMasterId r:id="rId21"/>
  </p:handoutMasterIdLst>
  <p:sldIdLst>
    <p:sldId id="272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57" r:id="rId16"/>
    <p:sldId id="258" r:id="rId17"/>
    <p:sldId id="259" r:id="rId18"/>
    <p:sldId id="260" r:id="rId19"/>
  </p:sldIdLst>
  <p:sldSz cx="12192000" cy="6858000"/>
  <p:notesSz cx="6797675" cy="9926638"/>
  <p:custDataLst>
    <p:tags r:id="rId2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84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7101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20" clrIdx="0">
    <p:extLst>
      <p:ext uri="{19B8F6BF-5375-455C-9EA6-DF929625EA0E}">
        <p15:presenceInfo xmlns:p15="http://schemas.microsoft.com/office/powerpoint/2012/main" userId="S-1-5-21-1634941473-1398440489-521539862-11851" providerId="AD"/>
      </p:ext>
    </p:extLst>
  </p:cmAuthor>
  <p:cmAuthor id="2" name="elin.rye-danjelsen@folkhalsomyndigheten.se" initials="e" lastIdx="6" clrIdx="1">
    <p:extLst>
      <p:ext uri="{19B8F6BF-5375-455C-9EA6-DF929625EA0E}">
        <p15:presenceInfo xmlns:p15="http://schemas.microsoft.com/office/powerpoint/2012/main" userId="elin.rye-danjelsen@folkhalsomyndigheten.se" providerId="None"/>
      </p:ext>
    </p:extLst>
  </p:cmAuthor>
  <p:cmAuthor id="3" name="Malin Hildingsson" initials="MH" lastIdx="43" clrIdx="2">
    <p:extLst>
      <p:ext uri="{19B8F6BF-5375-455C-9EA6-DF929625EA0E}">
        <p15:presenceInfo xmlns:p15="http://schemas.microsoft.com/office/powerpoint/2012/main" userId="S-1-5-21-1634941473-1398440489-521539862-8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C"/>
    <a:srgbClr val="6DC1B9"/>
    <a:srgbClr val="009284"/>
    <a:srgbClr val="41AEA4"/>
    <a:srgbClr val="CCE8E5"/>
    <a:srgbClr val="E5F5F2"/>
    <a:srgbClr val="CCE0ED"/>
    <a:srgbClr val="E5F0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796" autoAdjust="0"/>
  </p:normalViewPr>
  <p:slideViewPr>
    <p:cSldViewPr showGuides="1">
      <p:cViewPr varScale="1">
        <p:scale>
          <a:sx n="60" d="100"/>
          <a:sy n="60" d="100"/>
        </p:scale>
        <p:origin x="60" y="240"/>
      </p:cViewPr>
      <p:guideLst>
        <p:guide orient="horz" pos="845"/>
        <p:guide pos="574"/>
        <p:guide pos="7101"/>
        <p:guide orient="horz" pos="3521"/>
      </p:guideLst>
    </p:cSldViewPr>
  </p:slideViewPr>
  <p:outlineViewPr>
    <p:cViewPr>
      <p:scale>
        <a:sx n="33" d="100"/>
        <a:sy n="33" d="100"/>
      </p:scale>
      <p:origin x="0" y="-18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26" y="17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s-srv1.fohm.local\Public\Common\Projekt\Folkh&#228;lsans_Utveckling\Folkh&#228;lsans%20utveckling_fr&#229;n%20HT17\&#197;rsrapport\&#197;rsrapport%202023\MedlivsUtb_f&#246;d_bruten%20y-axel_K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s-srv1.fohm.local\Public\Common\Projekt\Folkh&#228;lsans_Utveckling\Folkh&#228;lsans%20utveckling_fr&#229;n%20HT17\&#197;rsrapport\&#197;rsrapport%202023\MedlivsUtb_f&#246;d_bruten%20y-axel_K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s-srv1.fohm.local\Public\Common\Projekt\Folkh&#228;lsans_Utveckling\Folkh&#228;lsans%20utveckling_fr&#229;n%20HT17\Presentationer\Diagram%202023%20per%20m&#229;lomr&#229;de\MO1_3_4_h&#228;lsaickek&#228;rn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s-srv1.fohm.local\Public\Common\Projekt\Folkh&#228;lsans_Utveckling\Folkh&#228;lsans%20utveckling_fr&#229;n%20HT17\Presentationer\Diagram%202023%20per%20m&#229;lomr&#229;de\MO1_3_4_h&#228;lsaickek&#228;rn2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Kvinnor</a:t>
            </a:r>
          </a:p>
        </c:rich>
      </c:tx>
      <c:layout>
        <c:manualLayout>
          <c:xMode val="edge"/>
          <c:yMode val="edge"/>
          <c:x val="0.40835019841269843"/>
          <c:y val="8.298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64393939393939"/>
          <c:y val="0.31650066137566135"/>
          <c:w val="0.81644865319865323"/>
          <c:h val="0.51870171957671962"/>
        </c:manualLayout>
      </c:layout>
      <c:lineChart>
        <c:grouping val="standard"/>
        <c:varyColors val="0"/>
        <c:ser>
          <c:idx val="0"/>
          <c:order val="0"/>
          <c:tx>
            <c:strRef>
              <c:f>MedlivsUtb!$B$5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chemeClr val="accent1"/>
              </a:solidFill>
              <a:ln w="9525" cap="flat" cmpd="sng" algn="ctr">
                <a:solidFill>
                  <a:srgbClr val="009F80"/>
                </a:solidFill>
                <a:prstDash val="solid"/>
                <a:round/>
              </a:ln>
              <a:effectLst/>
            </c:spPr>
          </c:marker>
          <c:dPt>
            <c:idx val="12"/>
            <c:bubble3D val="0"/>
            <c:spPr>
              <a:ln w="12700" cap="rnd" cmpd="sng" algn="ctr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8-4381-B4DC-FE19B6B54213}"/>
              </c:ext>
            </c:extLst>
          </c:dPt>
          <c:cat>
            <c:numRef>
              <c:f>MedlivsUtb!$A$6:$A$21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MedlivsUtb!$B$6:$B$21</c:f>
              <c:numCache>
                <c:formatCode>0</c:formatCode>
                <c:ptCount val="16"/>
                <c:pt idx="0">
                  <c:v>51.4</c:v>
                </c:pt>
                <c:pt idx="1">
                  <c:v>51.2</c:v>
                </c:pt>
                <c:pt idx="2">
                  <c:v>51.4</c:v>
                </c:pt>
                <c:pt idx="3">
                  <c:v>51.7</c:v>
                </c:pt>
                <c:pt idx="4">
                  <c:v>51.5</c:v>
                </c:pt>
                <c:pt idx="5">
                  <c:v>51.5</c:v>
                </c:pt>
                <c:pt idx="6">
                  <c:v>51.2</c:v>
                </c:pt>
                <c:pt idx="7">
                  <c:v>51.4</c:v>
                </c:pt>
                <c:pt idx="8">
                  <c:v>51.5</c:v>
                </c:pt>
                <c:pt idx="9">
                  <c:v>51.4</c:v>
                </c:pt>
                <c:pt idx="10">
                  <c:v>51.1</c:v>
                </c:pt>
                <c:pt idx="11">
                  <c:v>51</c:v>
                </c:pt>
                <c:pt idx="12">
                  <c:v>51</c:v>
                </c:pt>
                <c:pt idx="13">
                  <c:v>51.7</c:v>
                </c:pt>
                <c:pt idx="14">
                  <c:v>50.6</c:v>
                </c:pt>
                <c:pt idx="15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28-4381-B4DC-FE19B6B54213}"/>
            </c:ext>
          </c:extLst>
        </c:ser>
        <c:ser>
          <c:idx val="1"/>
          <c:order val="1"/>
          <c:tx>
            <c:strRef>
              <c:f>MedlivsUtb!$C$5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MedlivsUtb!$A$6:$A$21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MedlivsUtb!$C$6:$C$21</c:f>
              <c:numCache>
                <c:formatCode>0</c:formatCode>
                <c:ptCount val="16"/>
                <c:pt idx="0">
                  <c:v>53.8</c:v>
                </c:pt>
                <c:pt idx="1">
                  <c:v>53.8</c:v>
                </c:pt>
                <c:pt idx="2">
                  <c:v>54</c:v>
                </c:pt>
                <c:pt idx="3">
                  <c:v>54</c:v>
                </c:pt>
                <c:pt idx="4">
                  <c:v>54.3</c:v>
                </c:pt>
                <c:pt idx="5">
                  <c:v>54.4</c:v>
                </c:pt>
                <c:pt idx="6">
                  <c:v>54.1</c:v>
                </c:pt>
                <c:pt idx="7">
                  <c:v>54.3</c:v>
                </c:pt>
                <c:pt idx="8">
                  <c:v>54.6</c:v>
                </c:pt>
                <c:pt idx="9">
                  <c:v>54.4</c:v>
                </c:pt>
                <c:pt idx="10">
                  <c:v>54.5</c:v>
                </c:pt>
                <c:pt idx="11">
                  <c:v>54.5</c:v>
                </c:pt>
                <c:pt idx="12">
                  <c:v>54.4</c:v>
                </c:pt>
                <c:pt idx="13">
                  <c:v>55</c:v>
                </c:pt>
                <c:pt idx="14">
                  <c:v>54.4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28-4381-B4DC-FE19B6B54213}"/>
            </c:ext>
          </c:extLst>
        </c:ser>
        <c:ser>
          <c:idx val="2"/>
          <c:order val="2"/>
          <c:tx>
            <c:strRef>
              <c:f>MedlivsUtb!$D$5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ED7026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ED7026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numRef>
              <c:f>MedlivsUtb!$A$6:$A$21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MedlivsUtb!$D$6:$D$21</c:f>
              <c:numCache>
                <c:formatCode>0</c:formatCode>
                <c:ptCount val="16"/>
                <c:pt idx="0">
                  <c:v>55.7</c:v>
                </c:pt>
                <c:pt idx="1">
                  <c:v>55.6</c:v>
                </c:pt>
                <c:pt idx="2">
                  <c:v>56</c:v>
                </c:pt>
                <c:pt idx="3">
                  <c:v>56.4</c:v>
                </c:pt>
                <c:pt idx="4">
                  <c:v>56.4</c:v>
                </c:pt>
                <c:pt idx="5">
                  <c:v>56.7</c:v>
                </c:pt>
                <c:pt idx="6">
                  <c:v>56.4</c:v>
                </c:pt>
                <c:pt idx="7">
                  <c:v>56.7</c:v>
                </c:pt>
                <c:pt idx="8">
                  <c:v>56.8</c:v>
                </c:pt>
                <c:pt idx="9">
                  <c:v>56.9</c:v>
                </c:pt>
                <c:pt idx="10">
                  <c:v>56.9</c:v>
                </c:pt>
                <c:pt idx="11">
                  <c:v>57</c:v>
                </c:pt>
                <c:pt idx="12">
                  <c:v>57.2</c:v>
                </c:pt>
                <c:pt idx="13">
                  <c:v>57.4</c:v>
                </c:pt>
                <c:pt idx="14">
                  <c:v>57.1</c:v>
                </c:pt>
                <c:pt idx="15">
                  <c:v>57.7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28-4381-B4DC-FE19B6B54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  <c:max val="58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3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361952861952857E-2"/>
          <c:y val="0.12977182539682539"/>
          <c:w val="0.81796632996633001"/>
          <c:h val="0.1699298941798941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Män</a:t>
            </a:r>
          </a:p>
        </c:rich>
      </c:tx>
      <c:layout>
        <c:manualLayout>
          <c:xMode val="edge"/>
          <c:yMode val="edge"/>
          <c:x val="0.43730317460317453"/>
          <c:y val="9.57538888888889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1015625"/>
          <c:y val="0.31431666666666669"/>
          <c:w val="0.8107126736111111"/>
          <c:h val="0.5208855555555556"/>
        </c:manualLayout>
      </c:layout>
      <c:lineChart>
        <c:grouping val="standard"/>
        <c:varyColors val="0"/>
        <c:ser>
          <c:idx val="0"/>
          <c:order val="0"/>
          <c:tx>
            <c:strRef>
              <c:f>MedlivsUtb!$H$5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B050"/>
              </a:solidFill>
              <a:ln w="9525" cap="flat" cmpd="sng" algn="ctr">
                <a:solidFill>
                  <a:srgbClr val="009F80"/>
                </a:solidFill>
                <a:prstDash val="solid"/>
                <a:round/>
              </a:ln>
              <a:effectLst/>
            </c:spPr>
          </c:marker>
          <c:cat>
            <c:numRef>
              <c:f>MedlivsUtb!$G$6:$G$21</c:f>
              <c:numCache>
                <c:formatCode>0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MedlivsUtb!$H$6:$H$21</c:f>
              <c:numCache>
                <c:formatCode>0</c:formatCode>
                <c:ptCount val="16"/>
                <c:pt idx="0">
                  <c:v>47.9</c:v>
                </c:pt>
                <c:pt idx="1">
                  <c:v>47.8</c:v>
                </c:pt>
                <c:pt idx="2">
                  <c:v>47.7</c:v>
                </c:pt>
                <c:pt idx="3">
                  <c:v>48.2</c:v>
                </c:pt>
                <c:pt idx="4">
                  <c:v>47.9</c:v>
                </c:pt>
                <c:pt idx="5">
                  <c:v>48.1</c:v>
                </c:pt>
                <c:pt idx="6">
                  <c:v>48.3</c:v>
                </c:pt>
                <c:pt idx="7">
                  <c:v>48.1</c:v>
                </c:pt>
                <c:pt idx="8">
                  <c:v>48.1</c:v>
                </c:pt>
                <c:pt idx="9">
                  <c:v>48.1</c:v>
                </c:pt>
                <c:pt idx="10">
                  <c:v>47.8</c:v>
                </c:pt>
                <c:pt idx="11">
                  <c:v>48.3</c:v>
                </c:pt>
                <c:pt idx="12">
                  <c:v>48.5</c:v>
                </c:pt>
                <c:pt idx="13">
                  <c:v>48.9</c:v>
                </c:pt>
                <c:pt idx="14">
                  <c:v>48.3</c:v>
                </c:pt>
                <c:pt idx="15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9D-4158-87AE-BF3CA4AE26A4}"/>
            </c:ext>
          </c:extLst>
        </c:ser>
        <c:ser>
          <c:idx val="1"/>
          <c:order val="1"/>
          <c:tx>
            <c:strRef>
              <c:f>MedlivsUtb!$I$5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rgbClr val="7030A0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MedlivsUtb!$G$6:$G$21</c:f>
              <c:numCache>
                <c:formatCode>0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MedlivsUtb!$I$6:$I$21</c:f>
              <c:numCache>
                <c:formatCode>0</c:formatCode>
                <c:ptCount val="16"/>
                <c:pt idx="0">
                  <c:v>49.9</c:v>
                </c:pt>
                <c:pt idx="1">
                  <c:v>50</c:v>
                </c:pt>
                <c:pt idx="2">
                  <c:v>50.2</c:v>
                </c:pt>
                <c:pt idx="3">
                  <c:v>50.3</c:v>
                </c:pt>
                <c:pt idx="4">
                  <c:v>50.5</c:v>
                </c:pt>
                <c:pt idx="5">
                  <c:v>50.7</c:v>
                </c:pt>
                <c:pt idx="6">
                  <c:v>50.9</c:v>
                </c:pt>
                <c:pt idx="7">
                  <c:v>51.2</c:v>
                </c:pt>
                <c:pt idx="8">
                  <c:v>51.2</c:v>
                </c:pt>
                <c:pt idx="9">
                  <c:v>51</c:v>
                </c:pt>
                <c:pt idx="10">
                  <c:v>51.3</c:v>
                </c:pt>
                <c:pt idx="11">
                  <c:v>51.5</c:v>
                </c:pt>
                <c:pt idx="12">
                  <c:v>51.4</c:v>
                </c:pt>
                <c:pt idx="13">
                  <c:v>51.8</c:v>
                </c:pt>
                <c:pt idx="14">
                  <c:v>51.3</c:v>
                </c:pt>
                <c:pt idx="15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9D-4158-87AE-BF3CA4AE26A4}"/>
            </c:ext>
          </c:extLst>
        </c:ser>
        <c:ser>
          <c:idx val="2"/>
          <c:order val="2"/>
          <c:tx>
            <c:strRef>
              <c:f>MedlivsUtb!$J$5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ED7026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ED7026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numRef>
              <c:f>MedlivsUtb!$G$6:$G$21</c:f>
              <c:numCache>
                <c:formatCode>0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MedlivsUtb!$J$6:$J$21</c:f>
              <c:numCache>
                <c:formatCode>0</c:formatCode>
                <c:ptCount val="16"/>
                <c:pt idx="0">
                  <c:v>52.4</c:v>
                </c:pt>
                <c:pt idx="1">
                  <c:v>52.6</c:v>
                </c:pt>
                <c:pt idx="2">
                  <c:v>52.7</c:v>
                </c:pt>
                <c:pt idx="3">
                  <c:v>53</c:v>
                </c:pt>
                <c:pt idx="4">
                  <c:v>53.3</c:v>
                </c:pt>
                <c:pt idx="5">
                  <c:v>53.6</c:v>
                </c:pt>
                <c:pt idx="6">
                  <c:v>53.3</c:v>
                </c:pt>
                <c:pt idx="7">
                  <c:v>53.5</c:v>
                </c:pt>
                <c:pt idx="8">
                  <c:v>54</c:v>
                </c:pt>
                <c:pt idx="9">
                  <c:v>54.1</c:v>
                </c:pt>
                <c:pt idx="10">
                  <c:v>54.1</c:v>
                </c:pt>
                <c:pt idx="11">
                  <c:v>54.3</c:v>
                </c:pt>
                <c:pt idx="12">
                  <c:v>54.3</c:v>
                </c:pt>
                <c:pt idx="13">
                  <c:v>54.8</c:v>
                </c:pt>
                <c:pt idx="14">
                  <c:v>54.1</c:v>
                </c:pt>
                <c:pt idx="15">
                  <c:v>54.6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9D-4158-87AE-BF3CA4AE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  <c:max val="58"/>
          <c:min val="46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3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8236111111111117E-2"/>
          <c:y val="0.12977182539682539"/>
          <c:w val="0.84352777777777777"/>
          <c:h val="0.1783293650793650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[Linjediagram_Kopia av Avlidna med Covid-19_2023-02-22.xlsx]Avlidna kvinnor födelseland ÅS-!Pivottabell16</c:name>
    <c:fmtId val="-1"/>
  </c:pivotSource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Kvinnor</a:t>
            </a:r>
          </a:p>
        </c:rich>
      </c:tx>
      <c:layout>
        <c:manualLayout>
          <c:xMode val="edge"/>
          <c:yMode val="edge"/>
          <c:x val="0.42218703703703703"/>
          <c:y val="5.2077525252525243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ln w="22225" cap="rnd" cmpd="sng" algn="ctr">
            <a:solidFill>
              <a:schemeClr val="accent1"/>
            </a:solidFill>
            <a:prstDash val="solid"/>
            <a:round/>
          </a:ln>
          <a:effectLst/>
        </c:spPr>
        <c:marker>
          <c:spPr>
            <a:solidFill>
              <a:schemeClr val="accent1"/>
            </a:solidFill>
            <a:ln w="9525" cap="flat" cmpd="sng" algn="ctr">
              <a:solidFill>
                <a:srgbClr val="009F80"/>
              </a:solidFill>
              <a:prstDash val="solid"/>
              <a:round/>
            </a:ln>
            <a:effectLst/>
          </c:spPr>
        </c:marker>
      </c:pivotFmt>
      <c:pivotFmt>
        <c:idx val="1"/>
        <c:spPr>
          <a:ln w="22225" cap="rnd" cmpd="sng" algn="ctr">
            <a:solidFill>
              <a:schemeClr val="accent2"/>
            </a:solidFill>
            <a:prstDash val="solid"/>
            <a:round/>
          </a:ln>
          <a:effectLst/>
        </c:spPr>
        <c:marker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</a:ln>
            <a:effectLst/>
          </c:spPr>
        </c:marker>
      </c:pivotFmt>
      <c:pivotFmt>
        <c:idx val="2"/>
        <c:spPr>
          <a:ln w="22225" cap="rnd" cmpd="sng" algn="ctr">
            <a:solidFill>
              <a:schemeClr val="accent3"/>
            </a:solidFill>
            <a:prstDash val="solid"/>
            <a:round/>
          </a:ln>
          <a:effectLst/>
        </c:spPr>
        <c:marker>
          <c:spPr>
            <a:solidFill>
              <a:schemeClr val="accent3"/>
            </a:solidFill>
            <a:ln w="9525" cap="flat" cmpd="sng" algn="ctr">
              <a:solidFill>
                <a:srgbClr val="ED7026"/>
              </a:solidFill>
              <a:prstDash val="solid"/>
              <a:round/>
            </a:ln>
            <a:effectLst/>
          </c:spPr>
        </c:marker>
      </c:pivotFmt>
      <c:pivotFmt>
        <c:idx val="3"/>
        <c:spPr>
          <a:ln w="22225" cap="rnd" cmpd="sng" algn="ctr">
            <a:solidFill>
              <a:schemeClr val="accent4"/>
            </a:solidFill>
            <a:prstDash val="solid"/>
            <a:round/>
          </a:ln>
          <a:effectLst/>
        </c:spPr>
        <c:marker>
          <c:spPr>
            <a:noFill/>
            <a:ln w="9525" cap="flat" cmpd="sng" algn="ctr">
              <a:solidFill>
                <a:schemeClr val="accent4"/>
              </a:solidFill>
              <a:prstDash val="solid"/>
              <a:round/>
            </a:ln>
            <a:effectLst/>
          </c:spPr>
        </c:marker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>
        <c:manualLayout>
          <c:layoutTarget val="inner"/>
          <c:xMode val="edge"/>
          <c:yMode val="edge"/>
          <c:x val="0.13517089305402424"/>
          <c:y val="0.29971460413311418"/>
          <c:w val="0.76207276736493934"/>
          <c:h val="0.53548069196096404"/>
        </c:manualLayout>
      </c:layout>
      <c:lineChart>
        <c:grouping val="standard"/>
        <c:varyColors val="0"/>
        <c:ser>
          <c:idx val="0"/>
          <c:order val="0"/>
          <c:tx>
            <c:strRef>
              <c:f>'Avlidna kvinnor födelseland ÅS-'!$B$3:$B$4</c:f>
              <c:strCache>
                <c:ptCount val="1"/>
                <c:pt idx="0">
                  <c:v>Sverige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diamond"/>
            <c:size val="3"/>
            <c:spPr>
              <a:solidFill>
                <a:srgbClr val="00B050"/>
              </a:solidFill>
            </c:spPr>
          </c:marker>
          <c:cat>
            <c:strRef>
              <c:f>'Avlidna kvinnor födelseland ÅS-'!$A$5:$A$8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kvinnor födelseland ÅS-'!$B$5:$B$8</c:f>
              <c:numCache>
                <c:formatCode>General</c:formatCode>
                <c:ptCount val="3"/>
                <c:pt idx="0">
                  <c:v>67.300850718489798</c:v>
                </c:pt>
                <c:pt idx="1">
                  <c:v>35.607531584133604</c:v>
                </c:pt>
                <c:pt idx="2">
                  <c:v>48.279715981393302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E-4313-8531-CFA3929CA6E3}"/>
            </c:ext>
          </c:extLst>
        </c:ser>
        <c:ser>
          <c:idx val="1"/>
          <c:order val="1"/>
          <c:tx>
            <c:strRef>
              <c:f>'Avlidna kvinnor födelseland ÅS-'!$C$3:$C$4</c:f>
              <c:strCache>
                <c:ptCount val="1"/>
                <c:pt idx="0">
                  <c:v>Övriga Norden</c:v>
                </c:pt>
              </c:strCache>
            </c:strRef>
          </c:tx>
          <c:spPr>
            <a:ln w="12700"/>
          </c:spPr>
          <c:marker>
            <c:symbol val="square"/>
            <c:size val="3"/>
          </c:marker>
          <c:cat>
            <c:strRef>
              <c:f>'Avlidna kvinnor födelseland ÅS-'!$A$5:$A$8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kvinnor födelseland ÅS-'!$C$5:$C$8</c:f>
              <c:numCache>
                <c:formatCode>General</c:formatCode>
                <c:ptCount val="3"/>
                <c:pt idx="0">
                  <c:v>103.369116481738</c:v>
                </c:pt>
                <c:pt idx="1">
                  <c:v>45.9367398809676</c:v>
                </c:pt>
                <c:pt idx="2">
                  <c:v>62.365725859672899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CE-4313-8531-CFA3929CA6E3}"/>
            </c:ext>
          </c:extLst>
        </c:ser>
        <c:ser>
          <c:idx val="2"/>
          <c:order val="2"/>
          <c:tx>
            <c:strRef>
              <c:f>'Avlidna kvinnor födelseland ÅS-'!$D$3:$D$4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triangle"/>
            <c:size val="3"/>
            <c:spPr>
              <a:solidFill>
                <a:srgbClr val="FF6600"/>
              </a:solidFill>
            </c:spPr>
          </c:marker>
          <c:cat>
            <c:strRef>
              <c:f>'Avlidna kvinnor födelseland ÅS-'!$A$5:$A$8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kvinnor födelseland ÅS-'!$D$5:$D$8</c:f>
              <c:numCache>
                <c:formatCode>General</c:formatCode>
                <c:ptCount val="3"/>
                <c:pt idx="0">
                  <c:v>95.382683027162599</c:v>
                </c:pt>
                <c:pt idx="1">
                  <c:v>53.948815163189401</c:v>
                </c:pt>
                <c:pt idx="2">
                  <c:v>57.322741024969503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CE-4313-8531-CFA3929CA6E3}"/>
            </c:ext>
          </c:extLst>
        </c:ser>
        <c:ser>
          <c:idx val="3"/>
          <c:order val="3"/>
          <c:tx>
            <c:strRef>
              <c:f>'Avlidna kvinnor födelseland ÅS-'!$E$3:$E$4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ymbol val="x"/>
            <c:size val="3"/>
          </c:marker>
          <c:cat>
            <c:strRef>
              <c:f>'Avlidna kvinnor födelseland ÅS-'!$A$5:$A$8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kvinnor födelseland ÅS-'!$E$5:$E$8</c:f>
              <c:numCache>
                <c:formatCode>General</c:formatCode>
                <c:ptCount val="3"/>
                <c:pt idx="0">
                  <c:v>145.59748945968801</c:v>
                </c:pt>
                <c:pt idx="1">
                  <c:v>69.7178684519738</c:v>
                </c:pt>
                <c:pt idx="2">
                  <c:v>57.286653785545603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CE-4313-8531-CFA3929CA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  <c:max val="300"/>
          <c:min val="0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10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184870370370369"/>
          <c:y val="0.1129777404451911"/>
          <c:w val="0.776283888888889"/>
          <c:h val="0.169937199681203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[Linjediagram_Kopia av Avlidna med Covid-19_2023-02-22.xlsx]Avlidna män födelseländ ÅS L.D!Pivottabell15</c:name>
    <c:fmtId val="-1"/>
  </c:pivotSource>
  <c:chart>
    <c:title>
      <c:tx>
        <c:rich>
          <a:bodyPr rot="0" vert="horz"/>
          <a:lstStyle/>
          <a:p>
            <a:pPr>
              <a:defRPr/>
            </a:pPr>
            <a:r>
              <a:rPr lang="sv-SE" sz="1200" b="1" dirty="0"/>
              <a:t>Män</a:t>
            </a:r>
          </a:p>
        </c:rich>
      </c:tx>
      <c:layout>
        <c:manualLayout>
          <c:xMode val="edge"/>
          <c:yMode val="edge"/>
          <c:x val="0.4651851851851852"/>
          <c:y val="4.7648989898989899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ln w="22225" cap="rnd" cmpd="sng" algn="ctr">
            <a:solidFill>
              <a:schemeClr val="accent1"/>
            </a:solidFill>
            <a:prstDash val="solid"/>
            <a:round/>
          </a:ln>
          <a:effectLst/>
        </c:spPr>
        <c:marker>
          <c:spPr>
            <a:solidFill>
              <a:schemeClr val="accent1"/>
            </a:solidFill>
            <a:ln w="9525" cap="flat" cmpd="sng" algn="ctr">
              <a:solidFill>
                <a:srgbClr val="009F80"/>
              </a:solidFill>
              <a:prstDash val="solid"/>
              <a:round/>
            </a:ln>
            <a:effectLst/>
          </c:spPr>
        </c:marker>
      </c:pivotFmt>
      <c:pivotFmt>
        <c:idx val="1"/>
        <c:spPr>
          <a:ln w="22225" cap="rnd" cmpd="sng" algn="ctr">
            <a:solidFill>
              <a:schemeClr val="accent2"/>
            </a:solidFill>
            <a:prstDash val="solid"/>
            <a:round/>
          </a:ln>
          <a:effectLst/>
        </c:spPr>
        <c:marker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</a:ln>
            <a:effectLst/>
          </c:spPr>
        </c:marker>
      </c:pivotFmt>
      <c:pivotFmt>
        <c:idx val="2"/>
        <c:spPr>
          <a:ln w="22225" cap="rnd" cmpd="sng" algn="ctr">
            <a:solidFill>
              <a:schemeClr val="accent3"/>
            </a:solidFill>
            <a:prstDash val="solid"/>
            <a:round/>
          </a:ln>
          <a:effectLst/>
        </c:spPr>
        <c:marker>
          <c:spPr>
            <a:solidFill>
              <a:schemeClr val="accent3"/>
            </a:solidFill>
            <a:ln w="9525" cap="flat" cmpd="sng" algn="ctr">
              <a:solidFill>
                <a:srgbClr val="ED7026"/>
              </a:solidFill>
              <a:prstDash val="solid"/>
              <a:round/>
            </a:ln>
            <a:effectLst/>
          </c:spPr>
        </c:marker>
      </c:pivotFmt>
      <c:pivotFmt>
        <c:idx val="3"/>
        <c:spPr>
          <a:ln w="22225" cap="rnd" cmpd="sng" algn="ctr">
            <a:solidFill>
              <a:schemeClr val="accent4"/>
            </a:solidFill>
            <a:prstDash val="solid"/>
            <a:round/>
          </a:ln>
          <a:effectLst/>
        </c:spPr>
        <c:marker>
          <c:spPr>
            <a:noFill/>
            <a:ln w="9525" cap="flat" cmpd="sng" algn="ctr">
              <a:solidFill>
                <a:schemeClr val="accent4"/>
              </a:solidFill>
              <a:prstDash val="solid"/>
              <a:round/>
            </a:ln>
            <a:effectLst/>
          </c:spPr>
        </c:marker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>
        <c:manualLayout>
          <c:layoutTarget val="inner"/>
          <c:xMode val="edge"/>
          <c:yMode val="edge"/>
          <c:x val="0.13517089305402424"/>
          <c:y val="0.29971460413311418"/>
          <c:w val="0.76207276736493934"/>
          <c:h val="0.53548069196096404"/>
        </c:manualLayout>
      </c:layout>
      <c:lineChart>
        <c:grouping val="standard"/>
        <c:varyColors val="0"/>
        <c:ser>
          <c:idx val="0"/>
          <c:order val="0"/>
          <c:tx>
            <c:strRef>
              <c:f>'Avlidna män födelseländ ÅS L.D'!$B$3:$B$4</c:f>
              <c:strCache>
                <c:ptCount val="1"/>
                <c:pt idx="0">
                  <c:v>Sverige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diamond"/>
            <c:size val="3"/>
            <c:spPr>
              <a:ln>
                <a:solidFill>
                  <a:srgbClr val="00B050"/>
                </a:solidFill>
              </a:ln>
            </c:spPr>
          </c:marker>
          <c:cat>
            <c:strRef>
              <c:f>'Avlidna män födelseländ ÅS L.D'!$A$5:$A$8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män födelseländ ÅS L.D'!$B$5:$B$8</c:f>
              <c:numCache>
                <c:formatCode>General</c:formatCode>
                <c:ptCount val="3"/>
                <c:pt idx="0">
                  <c:v>114.437122457876</c:v>
                </c:pt>
                <c:pt idx="1">
                  <c:v>65.1890912643793</c:v>
                </c:pt>
                <c:pt idx="2">
                  <c:v>90.020621398606195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0-4070-A9B4-521C87656CFD}"/>
            </c:ext>
          </c:extLst>
        </c:ser>
        <c:ser>
          <c:idx val="1"/>
          <c:order val="1"/>
          <c:tx>
            <c:strRef>
              <c:f>'Avlidna män födelseländ ÅS L.D'!$C$3:$C$4</c:f>
              <c:strCache>
                <c:ptCount val="1"/>
                <c:pt idx="0">
                  <c:v>Övriga Norden</c:v>
                </c:pt>
              </c:strCache>
            </c:strRef>
          </c:tx>
          <c:spPr>
            <a:ln w="12700"/>
          </c:spPr>
          <c:marker>
            <c:symbol val="square"/>
            <c:size val="3"/>
          </c:marker>
          <c:cat>
            <c:strRef>
              <c:f>'Avlidna män födelseländ ÅS L.D'!$A$5:$A$8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män födelseländ ÅS L.D'!$C$5:$C$8</c:f>
              <c:numCache>
                <c:formatCode>General</c:formatCode>
                <c:ptCount val="3"/>
                <c:pt idx="0">
                  <c:v>178.66978597379301</c:v>
                </c:pt>
                <c:pt idx="1">
                  <c:v>87.478051987328797</c:v>
                </c:pt>
                <c:pt idx="2">
                  <c:v>112.562454128423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0-4070-A9B4-521C87656CFD}"/>
            </c:ext>
          </c:extLst>
        </c:ser>
        <c:ser>
          <c:idx val="2"/>
          <c:order val="2"/>
          <c:tx>
            <c:strRef>
              <c:f>'Avlidna män födelseländ ÅS L.D'!$D$3:$D$4</c:f>
              <c:strCache>
                <c:ptCount val="1"/>
                <c:pt idx="0">
                  <c:v>Övriga Europa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triangle"/>
            <c:size val="3"/>
            <c:spPr>
              <a:ln>
                <a:solidFill>
                  <a:srgbClr val="FF6600"/>
                </a:solidFill>
              </a:ln>
            </c:spPr>
          </c:marker>
          <c:cat>
            <c:strRef>
              <c:f>'Avlidna män födelseländ ÅS L.D'!$A$5:$A$8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män födelseländ ÅS L.D'!$D$5:$D$8</c:f>
              <c:numCache>
                <c:formatCode>General</c:formatCode>
                <c:ptCount val="3"/>
                <c:pt idx="0">
                  <c:v>189.997540305809</c:v>
                </c:pt>
                <c:pt idx="1">
                  <c:v>107.048161048759</c:v>
                </c:pt>
                <c:pt idx="2">
                  <c:v>102.498502577713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10-4070-A9B4-521C87656CFD}"/>
            </c:ext>
          </c:extLst>
        </c:ser>
        <c:ser>
          <c:idx val="3"/>
          <c:order val="3"/>
          <c:tx>
            <c:strRef>
              <c:f>'Avlidna män födelseländ ÅS L.D'!$E$3:$E$4</c:f>
              <c:strCache>
                <c:ptCount val="1"/>
                <c:pt idx="0">
                  <c:v>Övriga världen</c:v>
                </c:pt>
              </c:strCache>
            </c:strRef>
          </c:tx>
          <c:spPr>
            <a:ln w="12700">
              <a:solidFill>
                <a:srgbClr val="002060"/>
              </a:solidFill>
            </a:ln>
          </c:spPr>
          <c:marker>
            <c:symbol val="x"/>
            <c:size val="3"/>
            <c:spPr>
              <a:ln>
                <a:solidFill>
                  <a:srgbClr val="002060"/>
                </a:solidFill>
              </a:ln>
            </c:spPr>
          </c:marker>
          <c:cat>
            <c:strRef>
              <c:f>'Avlidna män födelseländ ÅS L.D'!$A$5:$A$8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'Avlidna män födelseländ ÅS L.D'!$E$5:$E$8</c:f>
              <c:numCache>
                <c:formatCode>General</c:formatCode>
                <c:ptCount val="3"/>
                <c:pt idx="0">
                  <c:v>299.71903359394099</c:v>
                </c:pt>
                <c:pt idx="1">
                  <c:v>154.334463395456</c:v>
                </c:pt>
                <c:pt idx="2">
                  <c:v>103.819241286462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10-4070-A9B4-521C87656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  <c:max val="300"/>
          <c:min val="0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10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49685185185186"/>
          <c:y val="0.1129777404451911"/>
          <c:w val="0.79517388888888885"/>
          <c:h val="0.1783370316845631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Flickor</a:t>
            </a:r>
          </a:p>
        </c:rich>
      </c:tx>
      <c:layout>
        <c:manualLayout>
          <c:xMode val="edge"/>
          <c:yMode val="edge"/>
          <c:x val="0.44143988095238096"/>
          <c:y val="7.7261388888888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99021287007584"/>
          <c:y val="0.32401032358264864"/>
          <c:w val="0.80481686619382065"/>
          <c:h val="0.53371266408957763"/>
        </c:manualLayout>
      </c:layout>
      <c:lineChart>
        <c:grouping val="standard"/>
        <c:varyColors val="0"/>
        <c:ser>
          <c:idx val="0"/>
          <c:order val="0"/>
          <c:tx>
            <c:strRef>
              <c:f>BehgymnUtb!$B$4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9284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9284"/>
              </a:solidFill>
              <a:ln w="9525" cap="flat" cmpd="sng" algn="ctr">
                <a:solidFill>
                  <a:srgbClr val="009284"/>
                </a:solidFill>
                <a:prstDash val="solid"/>
                <a:round/>
              </a:ln>
              <a:effectLst/>
            </c:spPr>
          </c:marker>
          <c:cat>
            <c:numRef>
              <c:f>BehgymnUtb!$A$5:$A$21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BehgymnUtb!$B$5:$B$21</c:f>
              <c:numCache>
                <c:formatCode>0</c:formatCode>
                <c:ptCount val="17"/>
                <c:pt idx="0">
                  <c:v>71.400000000000006</c:v>
                </c:pt>
                <c:pt idx="1">
                  <c:v>67.599999999999994</c:v>
                </c:pt>
                <c:pt idx="2">
                  <c:v>67.5</c:v>
                </c:pt>
                <c:pt idx="3">
                  <c:v>63.5</c:v>
                </c:pt>
                <c:pt idx="4">
                  <c:v>62</c:v>
                </c:pt>
                <c:pt idx="5">
                  <c:v>59</c:v>
                </c:pt>
                <c:pt idx="6">
                  <c:v>57.8</c:v>
                </c:pt>
                <c:pt idx="7">
                  <c:v>56.9</c:v>
                </c:pt>
                <c:pt idx="8">
                  <c:v>56.2</c:v>
                </c:pt>
                <c:pt idx="9">
                  <c:v>50.9</c:v>
                </c:pt>
                <c:pt idx="10">
                  <c:v>54.9</c:v>
                </c:pt>
                <c:pt idx="11">
                  <c:v>51.4</c:v>
                </c:pt>
                <c:pt idx="12">
                  <c:v>52.8</c:v>
                </c:pt>
                <c:pt idx="13">
                  <c:v>49.9</c:v>
                </c:pt>
                <c:pt idx="14">
                  <c:v>51.7</c:v>
                </c:pt>
                <c:pt idx="15">
                  <c:v>52.9</c:v>
                </c:pt>
                <c:pt idx="16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A9-48D9-8ACD-CB4607467701}"/>
            </c:ext>
          </c:extLst>
        </c:ser>
        <c:ser>
          <c:idx val="1"/>
          <c:order val="1"/>
          <c:tx>
            <c:strRef>
              <c:f>BehgymnUtb!$C$4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951B81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BehgymnUtb!$A$5:$A$21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BehgymnUtb!$C$5:$C$21</c:f>
              <c:numCache>
                <c:formatCode>0</c:formatCode>
                <c:ptCount val="17"/>
                <c:pt idx="0">
                  <c:v>87.9</c:v>
                </c:pt>
                <c:pt idx="1">
                  <c:v>87.5</c:v>
                </c:pt>
                <c:pt idx="2">
                  <c:v>86.9</c:v>
                </c:pt>
                <c:pt idx="3">
                  <c:v>87.1</c:v>
                </c:pt>
                <c:pt idx="4">
                  <c:v>85.8</c:v>
                </c:pt>
                <c:pt idx="5">
                  <c:v>85.5</c:v>
                </c:pt>
                <c:pt idx="6">
                  <c:v>86</c:v>
                </c:pt>
                <c:pt idx="7">
                  <c:v>86.4</c:v>
                </c:pt>
                <c:pt idx="8">
                  <c:v>85.3</c:v>
                </c:pt>
                <c:pt idx="9">
                  <c:v>84.8</c:v>
                </c:pt>
                <c:pt idx="10">
                  <c:v>86</c:v>
                </c:pt>
                <c:pt idx="11">
                  <c:v>83.6</c:v>
                </c:pt>
                <c:pt idx="12">
                  <c:v>83.4</c:v>
                </c:pt>
                <c:pt idx="13">
                  <c:v>81.5</c:v>
                </c:pt>
                <c:pt idx="14">
                  <c:v>83</c:v>
                </c:pt>
                <c:pt idx="15">
                  <c:v>82.7</c:v>
                </c:pt>
                <c:pt idx="16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A9-48D9-8ACD-CB4607467701}"/>
            </c:ext>
          </c:extLst>
        </c:ser>
        <c:ser>
          <c:idx val="2"/>
          <c:order val="2"/>
          <c:tx>
            <c:strRef>
              <c:f>BehgymnUtb!$D$4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FF6600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numRef>
              <c:f>BehgymnUtb!$A$5:$A$21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BehgymnUtb!$D$5:$D$21</c:f>
              <c:numCache>
                <c:formatCode>0</c:formatCode>
                <c:ptCount val="17"/>
                <c:pt idx="0">
                  <c:v>94.7</c:v>
                </c:pt>
                <c:pt idx="1">
                  <c:v>94.8</c:v>
                </c:pt>
                <c:pt idx="2">
                  <c:v>94.6</c:v>
                </c:pt>
                <c:pt idx="3">
                  <c:v>94.4</c:v>
                </c:pt>
                <c:pt idx="4">
                  <c:v>94.4</c:v>
                </c:pt>
                <c:pt idx="5">
                  <c:v>94.3</c:v>
                </c:pt>
                <c:pt idx="6">
                  <c:v>94.4</c:v>
                </c:pt>
                <c:pt idx="7">
                  <c:v>95.1</c:v>
                </c:pt>
                <c:pt idx="8">
                  <c:v>94.9</c:v>
                </c:pt>
                <c:pt idx="9">
                  <c:v>94.4</c:v>
                </c:pt>
                <c:pt idx="10">
                  <c:v>94.9</c:v>
                </c:pt>
                <c:pt idx="11">
                  <c:v>93.9</c:v>
                </c:pt>
                <c:pt idx="12">
                  <c:v>93.8</c:v>
                </c:pt>
                <c:pt idx="13">
                  <c:v>93.2</c:v>
                </c:pt>
                <c:pt idx="14">
                  <c:v>93.8</c:v>
                </c:pt>
                <c:pt idx="15">
                  <c:v>93.8</c:v>
                </c:pt>
                <c:pt idx="16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A9-48D9-8ACD-CB4607467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2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0040121385208848E-2"/>
          <c:y val="0.1106809306096246"/>
          <c:w val="0.84517847072829411"/>
          <c:h val="0.1974693518640119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Pojkar</a:t>
            </a:r>
          </a:p>
        </c:rich>
      </c:tx>
      <c:layout>
        <c:manualLayout>
          <c:xMode val="edge"/>
          <c:yMode val="edge"/>
          <c:x val="0.45689444444444444"/>
          <c:y val="7.95772222222222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43295019157088"/>
          <c:y val="0.31687358449073078"/>
          <c:w val="0.80432029100000857"/>
          <c:h val="0.54079779744615719"/>
        </c:manualLayout>
      </c:layout>
      <c:lineChart>
        <c:grouping val="standard"/>
        <c:varyColors val="0"/>
        <c:ser>
          <c:idx val="0"/>
          <c:order val="0"/>
          <c:tx>
            <c:strRef>
              <c:f>BehgymnUtb!$F$4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9284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9284"/>
              </a:solidFill>
              <a:ln w="9525" cap="flat" cmpd="sng" algn="ctr">
                <a:solidFill>
                  <a:srgbClr val="009F80"/>
                </a:solidFill>
                <a:prstDash val="solid"/>
                <a:round/>
              </a:ln>
              <a:effectLst/>
            </c:spPr>
          </c:marker>
          <c:cat>
            <c:numRef>
              <c:f>BehgymnUtb!$E$5:$E$21</c:f>
              <c:numCache>
                <c:formatCode>0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BehgymnUtb!$F$5:$F$21</c:f>
              <c:numCache>
                <c:formatCode>0</c:formatCode>
                <c:ptCount val="17"/>
                <c:pt idx="0">
                  <c:v>67.400000000000006</c:v>
                </c:pt>
                <c:pt idx="1">
                  <c:v>65</c:v>
                </c:pt>
                <c:pt idx="2">
                  <c:v>63.4</c:v>
                </c:pt>
                <c:pt idx="3">
                  <c:v>60.8</c:v>
                </c:pt>
                <c:pt idx="4">
                  <c:v>58.6</c:v>
                </c:pt>
                <c:pt idx="5">
                  <c:v>57.5</c:v>
                </c:pt>
                <c:pt idx="6">
                  <c:v>56</c:v>
                </c:pt>
                <c:pt idx="7">
                  <c:v>55</c:v>
                </c:pt>
                <c:pt idx="8">
                  <c:v>51.7</c:v>
                </c:pt>
                <c:pt idx="9">
                  <c:v>50.2</c:v>
                </c:pt>
                <c:pt idx="10">
                  <c:v>52.1</c:v>
                </c:pt>
                <c:pt idx="11">
                  <c:v>48.2</c:v>
                </c:pt>
                <c:pt idx="12">
                  <c:v>45.6</c:v>
                </c:pt>
                <c:pt idx="13">
                  <c:v>44.5</c:v>
                </c:pt>
                <c:pt idx="14">
                  <c:v>48.7</c:v>
                </c:pt>
                <c:pt idx="15">
                  <c:v>50.9</c:v>
                </c:pt>
                <c:pt idx="16">
                  <c:v>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66-4F6A-912E-5003FF07EDA6}"/>
            </c:ext>
          </c:extLst>
        </c:ser>
        <c:ser>
          <c:idx val="1"/>
          <c:order val="1"/>
          <c:tx>
            <c:strRef>
              <c:f>BehgymnUtb!$G$4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951B81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BehgymnUtb!$E$5:$E$21</c:f>
              <c:numCache>
                <c:formatCode>0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BehgymnUtb!$G$5:$G$21</c:f>
              <c:numCache>
                <c:formatCode>0</c:formatCode>
                <c:ptCount val="17"/>
                <c:pt idx="0">
                  <c:v>84.7</c:v>
                </c:pt>
                <c:pt idx="1">
                  <c:v>84</c:v>
                </c:pt>
                <c:pt idx="2">
                  <c:v>84</c:v>
                </c:pt>
                <c:pt idx="3">
                  <c:v>83.9</c:v>
                </c:pt>
                <c:pt idx="4">
                  <c:v>83.3</c:v>
                </c:pt>
                <c:pt idx="5">
                  <c:v>82.8</c:v>
                </c:pt>
                <c:pt idx="6">
                  <c:v>82.6</c:v>
                </c:pt>
                <c:pt idx="7">
                  <c:v>83.4</c:v>
                </c:pt>
                <c:pt idx="8">
                  <c:v>82.2</c:v>
                </c:pt>
                <c:pt idx="9">
                  <c:v>81.400000000000006</c:v>
                </c:pt>
                <c:pt idx="10">
                  <c:v>82.9</c:v>
                </c:pt>
                <c:pt idx="11">
                  <c:v>80.400000000000006</c:v>
                </c:pt>
                <c:pt idx="12">
                  <c:v>81</c:v>
                </c:pt>
                <c:pt idx="13">
                  <c:v>78.400000000000006</c:v>
                </c:pt>
                <c:pt idx="14">
                  <c:v>79.5</c:v>
                </c:pt>
                <c:pt idx="15">
                  <c:v>79.900000000000006</c:v>
                </c:pt>
                <c:pt idx="16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66-4F6A-912E-5003FF07EDA6}"/>
            </c:ext>
          </c:extLst>
        </c:ser>
        <c:ser>
          <c:idx val="2"/>
          <c:order val="2"/>
          <c:tx>
            <c:strRef>
              <c:f>BehgymnUtb!$H$4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FF6600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numRef>
              <c:f>BehgymnUtb!$E$5:$E$21</c:f>
              <c:numCache>
                <c:formatCode>0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BehgymnUtb!$H$5:$H$21</c:f>
              <c:numCache>
                <c:formatCode>0</c:formatCode>
                <c:ptCount val="17"/>
                <c:pt idx="0">
                  <c:v>93.5</c:v>
                </c:pt>
                <c:pt idx="1">
                  <c:v>93.3</c:v>
                </c:pt>
                <c:pt idx="2">
                  <c:v>93.8</c:v>
                </c:pt>
                <c:pt idx="3">
                  <c:v>93.6</c:v>
                </c:pt>
                <c:pt idx="4">
                  <c:v>93.2</c:v>
                </c:pt>
                <c:pt idx="5">
                  <c:v>93</c:v>
                </c:pt>
                <c:pt idx="6">
                  <c:v>93</c:v>
                </c:pt>
                <c:pt idx="7">
                  <c:v>93.7</c:v>
                </c:pt>
                <c:pt idx="8">
                  <c:v>93.6</c:v>
                </c:pt>
                <c:pt idx="9">
                  <c:v>93</c:v>
                </c:pt>
                <c:pt idx="10">
                  <c:v>93.5</c:v>
                </c:pt>
                <c:pt idx="11">
                  <c:v>92.3</c:v>
                </c:pt>
                <c:pt idx="12">
                  <c:v>92.5</c:v>
                </c:pt>
                <c:pt idx="13">
                  <c:v>92</c:v>
                </c:pt>
                <c:pt idx="14">
                  <c:v>92.1</c:v>
                </c:pt>
                <c:pt idx="15">
                  <c:v>92.7</c:v>
                </c:pt>
                <c:pt idx="16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66-4F6A-912E-5003FF07E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2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277816712701491E-2"/>
          <c:y val="0.10325531052991366"/>
          <c:w val="0.84853444366574593"/>
          <c:h val="0.1975409765835853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Kvinnor</a:t>
            </a:r>
          </a:p>
        </c:rich>
      </c:tx>
      <c:layout>
        <c:manualLayout>
          <c:xMode val="edge"/>
          <c:yMode val="edge"/>
          <c:x val="0.42453888888888891"/>
          <c:y val="8.17053030303030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17089305402424"/>
          <c:y val="0.3081144361364741"/>
          <c:w val="0.78412348401323051"/>
          <c:h val="0.52708085995760401"/>
        </c:manualLayout>
      </c:layout>
      <c:lineChart>
        <c:grouping val="standard"/>
        <c:varyColors val="0"/>
        <c:ser>
          <c:idx val="0"/>
          <c:order val="0"/>
          <c:tx>
            <c:strRef>
              <c:f>'[1]Ek std'!$B$4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9284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9284"/>
              </a:solidFill>
              <a:ln w="9525" cap="flat" cmpd="sng" algn="ctr">
                <a:solidFill>
                  <a:srgbClr val="009F80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std'!$B$5:$B$14</c:f>
              <c:numCache>
                <c:formatCode>General</c:formatCode>
                <c:ptCount val="10"/>
                <c:pt idx="0">
                  <c:v>201.4</c:v>
                </c:pt>
                <c:pt idx="1">
                  <c:v>201.6</c:v>
                </c:pt>
                <c:pt idx="2">
                  <c:v>201.1</c:v>
                </c:pt>
                <c:pt idx="3">
                  <c:v>202.9</c:v>
                </c:pt>
                <c:pt idx="4">
                  <c:v>206.2</c:v>
                </c:pt>
                <c:pt idx="5">
                  <c:v>206.3</c:v>
                </c:pt>
                <c:pt idx="6">
                  <c:v>203.2</c:v>
                </c:pt>
                <c:pt idx="7">
                  <c:v>201.7</c:v>
                </c:pt>
                <c:pt idx="8">
                  <c:v>198.8</c:v>
                </c:pt>
                <c:pt idx="9">
                  <c:v>197.8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F1-42BE-AA0A-15C3159E8644}"/>
            </c:ext>
          </c:extLst>
        </c:ser>
        <c:ser>
          <c:idx val="1"/>
          <c:order val="1"/>
          <c:tx>
            <c:strRef>
              <c:f>'[1]Ek std'!$C$4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951B81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std'!$C$5:$C$14</c:f>
              <c:numCache>
                <c:formatCode>General</c:formatCode>
                <c:ptCount val="10"/>
                <c:pt idx="0">
                  <c:v>241</c:v>
                </c:pt>
                <c:pt idx="1">
                  <c:v>246</c:v>
                </c:pt>
                <c:pt idx="2">
                  <c:v>249.9</c:v>
                </c:pt>
                <c:pt idx="3">
                  <c:v>258.7</c:v>
                </c:pt>
                <c:pt idx="4">
                  <c:v>267.5</c:v>
                </c:pt>
                <c:pt idx="5">
                  <c:v>270.89999999999998</c:v>
                </c:pt>
                <c:pt idx="6">
                  <c:v>272.60000000000002</c:v>
                </c:pt>
                <c:pt idx="7">
                  <c:v>273.89999999999998</c:v>
                </c:pt>
                <c:pt idx="8">
                  <c:v>275.10000000000002</c:v>
                </c:pt>
                <c:pt idx="9">
                  <c:v>276.8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F1-42BE-AA0A-15C3159E8644}"/>
            </c:ext>
          </c:extLst>
        </c:ser>
        <c:ser>
          <c:idx val="2"/>
          <c:order val="2"/>
          <c:tx>
            <c:strRef>
              <c:f>'[1]Ek std'!$D$4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FF6600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std'!$D$5:$D$14</c:f>
              <c:numCache>
                <c:formatCode>General</c:formatCode>
                <c:ptCount val="10"/>
                <c:pt idx="0">
                  <c:v>272.89999999999998</c:v>
                </c:pt>
                <c:pt idx="1">
                  <c:v>278.8</c:v>
                </c:pt>
                <c:pt idx="2">
                  <c:v>283.10000000000002</c:v>
                </c:pt>
                <c:pt idx="3">
                  <c:v>293.89999999999998</c:v>
                </c:pt>
                <c:pt idx="4">
                  <c:v>304.60000000000002</c:v>
                </c:pt>
                <c:pt idx="5">
                  <c:v>306.89999999999998</c:v>
                </c:pt>
                <c:pt idx="6">
                  <c:v>309.89999999999998</c:v>
                </c:pt>
                <c:pt idx="7">
                  <c:v>311.7</c:v>
                </c:pt>
                <c:pt idx="8">
                  <c:v>314.60000000000002</c:v>
                </c:pt>
                <c:pt idx="9">
                  <c:v>318.10000000000002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F1-42BE-AA0A-15C3159E8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10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494942363193453E-2"/>
          <c:y val="0.13817722574581098"/>
          <c:w val="0.89873512227730079"/>
          <c:h val="0.1699371996812032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200" b="1"/>
            </a:pPr>
            <a:r>
              <a:rPr lang="sv-SE" sz="1200" b="1"/>
              <a:t>Män</a:t>
            </a:r>
          </a:p>
        </c:rich>
      </c:tx>
      <c:layout>
        <c:manualLayout>
          <c:xMode val="edge"/>
          <c:yMode val="edge"/>
          <c:x val="0.44704111111111111"/>
          <c:y val="7.84982323232323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17089305402424"/>
          <c:y val="0.31651426813983408"/>
          <c:w val="0.78963616317530316"/>
          <c:h val="0.51868102795424409"/>
        </c:manualLayout>
      </c:layout>
      <c:lineChart>
        <c:grouping val="standard"/>
        <c:varyColors val="0"/>
        <c:ser>
          <c:idx val="0"/>
          <c:order val="0"/>
          <c:tx>
            <c:strRef>
              <c:f>'[1]Ek std'!$E$4</c:f>
              <c:strCache>
                <c:ptCount val="1"/>
                <c:pt idx="0">
                  <c:v>Förgymnasial</c:v>
                </c:pt>
              </c:strCache>
            </c:strRef>
          </c:tx>
          <c:spPr>
            <a:ln w="12700" cap="rnd" cmpd="sng" algn="ctr">
              <a:solidFill>
                <a:srgbClr val="009284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solidFill>
                <a:srgbClr val="009284"/>
              </a:solidFill>
              <a:ln w="9525" cap="flat" cmpd="sng" algn="ctr">
                <a:solidFill>
                  <a:srgbClr val="009F80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std'!$E$5:$E$14</c:f>
              <c:numCache>
                <c:formatCode>General</c:formatCode>
                <c:ptCount val="10"/>
                <c:pt idx="0">
                  <c:v>229.1</c:v>
                </c:pt>
                <c:pt idx="1">
                  <c:v>231.6</c:v>
                </c:pt>
                <c:pt idx="2">
                  <c:v>232.8</c:v>
                </c:pt>
                <c:pt idx="3">
                  <c:v>238.3</c:v>
                </c:pt>
                <c:pt idx="4">
                  <c:v>244.4</c:v>
                </c:pt>
                <c:pt idx="5">
                  <c:v>245.2</c:v>
                </c:pt>
                <c:pt idx="6">
                  <c:v>242.9</c:v>
                </c:pt>
                <c:pt idx="7">
                  <c:v>241.9</c:v>
                </c:pt>
                <c:pt idx="8">
                  <c:v>239.3</c:v>
                </c:pt>
                <c:pt idx="9">
                  <c:v>238.5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94-43D0-8342-A9797F1062B8}"/>
            </c:ext>
          </c:extLst>
        </c:ser>
        <c:ser>
          <c:idx val="1"/>
          <c:order val="1"/>
          <c:tx>
            <c:strRef>
              <c:f>'[1]Ek std'!$F$4</c:f>
              <c:strCache>
                <c:ptCount val="1"/>
                <c:pt idx="0">
                  <c:v>Gymnasial</c:v>
                </c:pt>
              </c:strCache>
            </c:strRef>
          </c:tx>
          <c:spPr>
            <a:ln w="12700" cap="rnd" cmpd="sng" algn="ctr">
              <a:solidFill>
                <a:srgbClr val="951B81"/>
              </a:solidFill>
              <a:prstDash val="solid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std'!$F$5:$F$14</c:f>
              <c:numCache>
                <c:formatCode>General</c:formatCode>
                <c:ptCount val="10"/>
                <c:pt idx="0">
                  <c:v>249.1</c:v>
                </c:pt>
                <c:pt idx="1">
                  <c:v>254.2</c:v>
                </c:pt>
                <c:pt idx="2">
                  <c:v>258.2</c:v>
                </c:pt>
                <c:pt idx="3">
                  <c:v>267.8</c:v>
                </c:pt>
                <c:pt idx="4">
                  <c:v>277.8</c:v>
                </c:pt>
                <c:pt idx="5">
                  <c:v>281.7</c:v>
                </c:pt>
                <c:pt idx="6">
                  <c:v>284.5</c:v>
                </c:pt>
                <c:pt idx="7">
                  <c:v>286.7</c:v>
                </c:pt>
                <c:pt idx="8">
                  <c:v>288.5</c:v>
                </c:pt>
                <c:pt idx="9">
                  <c:v>289.8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94-43D0-8342-A9797F1062B8}"/>
            </c:ext>
          </c:extLst>
        </c:ser>
        <c:ser>
          <c:idx val="2"/>
          <c:order val="2"/>
          <c:tx>
            <c:strRef>
              <c:f>'[1]Ek std'!$G$4</c:f>
              <c:strCache>
                <c:ptCount val="1"/>
                <c:pt idx="0">
                  <c:v>Eftergymnasial</c:v>
                </c:pt>
              </c:strCache>
            </c:strRef>
          </c:tx>
          <c:spPr>
            <a:ln w="12700" cap="rnd" cmpd="sng" algn="ctr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rgbClr val="FF6600"/>
              </a:solidFill>
              <a:ln w="9525" cap="flat" cmpd="sng" algn="ctr">
                <a:solidFill>
                  <a:srgbClr val="ED7026"/>
                </a:solidFill>
                <a:prstDash val="solid"/>
                <a:round/>
              </a:ln>
              <a:effectLst/>
            </c:spPr>
          </c:marker>
          <c:cat>
            <c:strRef>
              <c:f>'[1]Ek std'!$A$5:$A$14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'[1]Ek std'!$G$5:$G$14</c:f>
              <c:numCache>
                <c:formatCode>General</c:formatCode>
                <c:ptCount val="10"/>
                <c:pt idx="0">
                  <c:v>285.8</c:v>
                </c:pt>
                <c:pt idx="1">
                  <c:v>291.7</c:v>
                </c:pt>
                <c:pt idx="2">
                  <c:v>295.60000000000002</c:v>
                </c:pt>
                <c:pt idx="3">
                  <c:v>306.60000000000002</c:v>
                </c:pt>
                <c:pt idx="4">
                  <c:v>316.60000000000002</c:v>
                </c:pt>
                <c:pt idx="5">
                  <c:v>318.10000000000002</c:v>
                </c:pt>
                <c:pt idx="6">
                  <c:v>320.3</c:v>
                </c:pt>
                <c:pt idx="7">
                  <c:v>321.5</c:v>
                </c:pt>
                <c:pt idx="8">
                  <c:v>325</c:v>
                </c:pt>
                <c:pt idx="9">
                  <c:v>328.6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94-43D0-8342-A9797F106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7520"/>
        <c:axId val="102281984"/>
      </c:lineChart>
      <c:catAx>
        <c:axId val="1022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sv-SE"/>
          </a:p>
        </c:txPr>
        <c:crossAx val="102281984"/>
        <c:crosses val="autoZero"/>
        <c:auto val="1"/>
        <c:lblAlgn val="ctr"/>
        <c:lblOffset val="100"/>
        <c:noMultiLvlLbl val="0"/>
      </c:catAx>
      <c:valAx>
        <c:axId val="10228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7F7F7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v-SE"/>
          </a:p>
        </c:txPr>
        <c:crossAx val="102267520"/>
        <c:crosses val="autoZero"/>
        <c:crossBetween val="midCat"/>
        <c:majorUnit val="100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846926318276685E-2"/>
          <c:y val="0.12977735635850304"/>
          <c:w val="0.84912100981864591"/>
          <c:h val="0.186736863687923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v-S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34047" y="1"/>
            <a:ext cx="2826894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300"/>
            </a:lvl1pPr>
          </a:lstStyle>
          <a:p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05684" y="1"/>
            <a:ext cx="2738813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2023-05-31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605684" y="9571336"/>
            <a:ext cx="2738813" cy="353580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300"/>
            </a:lvl1pPr>
          </a:lstStyle>
          <a:p>
            <a:fld id="{37EE2D9D-F385-4CF0-A100-034B5F23D549}" type="slidenum">
              <a:rPr lang="sv-SE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sv-S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34045" y="9571830"/>
            <a:ext cx="2826895" cy="354807"/>
          </a:xfrm>
          <a:prstGeom prst="rect">
            <a:avLst/>
          </a:prstGeom>
          <a:noFill/>
        </p:spPr>
        <p:txBody>
          <a:bodyPr wrap="square" lIns="88221" tIns="44111" rIns="88221" bIns="44111" rtlCol="0">
            <a:normAutofit/>
          </a:bodyPr>
          <a:lstStyle/>
          <a:p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0" name="Rak koppling 9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koppling 10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90488" y="1"/>
            <a:ext cx="4676501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897760" y="1"/>
            <a:ext cx="1446737" cy="496332"/>
          </a:xfrm>
          <a:prstGeom prst="rect">
            <a:avLst/>
          </a:prstGeom>
        </p:spPr>
        <p:txBody>
          <a:bodyPr vert="horz" lIns="95562" tIns="47781" rIns="95562" bIns="47781" rtlCol="0" anchor="b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324598-625F-4279-8712-6568122A40DD}" type="datetimeFigureOut">
              <a:rPr lang="sv-SE" smtClean="0"/>
              <a:pPr/>
              <a:t>2023-05-31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464837" y="4715153"/>
            <a:ext cx="586800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886670" y="9428584"/>
            <a:ext cx="3680816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66303" y="9428584"/>
            <a:ext cx="678194" cy="496332"/>
          </a:xfrm>
          <a:prstGeom prst="rect">
            <a:avLst/>
          </a:prstGeom>
        </p:spPr>
        <p:txBody>
          <a:bodyPr vert="horz" lIns="95562" tIns="47781" rIns="95562" bIns="47781" rtlCol="0" anchor="t" anchorCtr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5362E9-56F8-4489-B0BC-0270E33C950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0488" y="9428584"/>
            <a:ext cx="1796182" cy="273749"/>
          </a:xfrm>
          <a:prstGeom prst="rect">
            <a:avLst/>
          </a:prstGeom>
          <a:noFill/>
        </p:spPr>
        <p:txBody>
          <a:bodyPr wrap="square" lIns="88221" tIns="44111" rIns="88221" bIns="44111" rtlCol="0">
            <a:spAutoFit/>
          </a:bodyPr>
          <a:lstStyle/>
          <a:p>
            <a:pPr algn="l"/>
            <a:r>
              <a:rPr lang="sv-S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Folkhälsomyndigheten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-8804" y="9279066"/>
            <a:ext cx="6807920" cy="36406"/>
            <a:chOff x="0" y="6619124"/>
            <a:chExt cx="7471719" cy="37536"/>
          </a:xfrm>
        </p:grpSpPr>
        <p:cxnSp>
          <p:nvCxnSpPr>
            <p:cNvPr id="16" name="Rak koppling 15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 userDrawn="1"/>
          </p:nvCxnSpPr>
          <p:spPr>
            <a:xfrm>
              <a:off x="0" y="6656660"/>
              <a:ext cx="6120000" cy="0"/>
            </a:xfrm>
            <a:prstGeom prst="line">
              <a:avLst/>
            </a:prstGeom>
            <a:ln w="19050">
              <a:solidFill>
                <a:srgbClr val="0092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350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 visa några av produkterna som kan fungera som verktyg och stöd i arbetet.</a:t>
            </a:r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Övrigt: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gärna de verktyg och stöd som kan vara relevanta på webben.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415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 visa några av produkterna som kan fungera som verktyg och stöd i arbetet.</a:t>
            </a:r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Övrigt: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gärna de verktyg och stöd som kan vara relevanta på webben.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26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 visa några av produkterna som kan fungera som verktyg och stöd i arbetet.</a:t>
            </a:r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Övrigt: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gärna de verktyg och stöd som kan vara relevanta på webben.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2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17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 ge en kort överblick av hälsoläget i Sverige. Informationen är hämtad från Folkhälsans </a:t>
            </a:r>
            <a:r>
              <a:rPr lang="sv-SE" sz="1200" b="0" i="1" kern="1200" baseline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Sveriges </a:t>
            </a:r>
            <a:r>
              <a:rPr lang="sv-SE" sz="1200" b="0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årsrapport 2023. </a:t>
            </a:r>
            <a:endParaRPr lang="sv-SE" sz="1200" b="1" i="1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Talepunkter: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Hälsan i befolkningen är generellt god </a:t>
            </a:r>
            <a:r>
              <a:rPr lang="sv-SE" baseline="0" dirty="0" smtClean="0"/>
              <a:t>och dödligheten i de vanligaste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dödsorsakerna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cirkulationsorganens sjukdomar och cancer) fortsätter att minska.</a:t>
            </a:r>
            <a:endParaRPr lang="sv-SE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 smtClean="0"/>
              <a:t>Det finns dock stora skillnader mellan olika grupper, något som blev tydligt under covid-19-pandemin. </a:t>
            </a:r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 samtliga hälsoutfall som Folkhälsomyndigheten följer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upp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drabbas personer med lägre socioekonomisk position mer än övriga och det finns inga tecken på minskad relativ ojämlikhet i hälsa.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 heller förutsättningarna för hälsa, som goda försörjningsmöjligheter och utbildning, förbättras för alla. De med lägre socioekonomisk position har genomgående mer ogynnsamma förutsättningar för hälsa.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dagens takt kommer vi inte uppnå det folkhälsopolitiska målet att sluta de påverkbara hälsoklyftorna inom en generation till år 2048.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34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i="1" dirty="0" smtClean="0"/>
              <a:t>Syfte</a:t>
            </a:r>
            <a:r>
              <a:rPr lang="sv-SE" b="1" i="1" baseline="0" dirty="0" smtClean="0"/>
              <a:t> med kapitlet: </a:t>
            </a:r>
            <a:r>
              <a:rPr lang="sv-SE" b="0" i="1" baseline="0" dirty="0" smtClean="0"/>
              <a:t>Att ge konkreta exempel på hur hälsan i befolkningen skiljer sig mellan olika grupper.</a:t>
            </a:r>
            <a:endParaRPr lang="sv-SE" b="1" i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405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baseline="0" dirty="0" smtClean="0"/>
              <a:t>Syfte med bilden: </a:t>
            </a:r>
            <a:r>
              <a:rPr lang="sv-SE" sz="1200" b="0" i="1" baseline="0" dirty="0" smtClean="0"/>
              <a:t>Att ge ett konkret exempel på skillnader i hälsoutfall mellan olika grupper. I detta fall med återstående medellivslängd sett till utbildningsnivå.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v-SE" sz="1200" b="1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0" baseline="0" dirty="0" smtClean="0"/>
              <a:t>Talepunkter: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Medellivslängden i Sverige har ökat sedan 2006. Dödligheten i de vanligaste dödsorsakerna fortsätter att minska, men det finns tydliga skillnader mellan olika grupper. För samtliga hälsoutfall som presenteras i Folkhälsan i Sveriges årsrapport drabbas personer med lägre socioekonomisk position mer än övriga och det finns inga tecken på minskad relativ ojämlikhet i hälsa.</a:t>
            </a:r>
            <a:endParaRPr lang="sv-SE" sz="1200" b="0" i="0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 exempel är kvinnor utan gymnasieutbildning. Sedan 2006 har medellivslängden ökat i alla utbildningsgrupper utom bland kvinnor med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förgymnasial utbildning, där den istället minskade (se diagram)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v-SE" sz="1200" b="0" i="0" baseline="0" dirty="0" smtClean="0"/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58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0630"/>
            <a:r>
              <a:rPr lang="sv-SE" b="1" i="1" dirty="0" smtClean="0"/>
              <a:t>Syfte</a:t>
            </a:r>
            <a:r>
              <a:rPr lang="sv-SE" b="1" i="1" baseline="0" dirty="0" smtClean="0"/>
              <a:t> med bilden: </a:t>
            </a:r>
            <a:r>
              <a:rPr lang="sv-SE" b="0" i="1" baseline="0" dirty="0" smtClean="0"/>
              <a:t>Att ge ett konkret exempel på hur hälsoutfall drabbar olika grupper olika mycket. I detta fall med ett aktuellt exempel från Covid-19-pandemin. </a:t>
            </a:r>
          </a:p>
          <a:p>
            <a:pPr defTabSz="850630"/>
            <a:endParaRPr lang="sv-SE" b="0" i="1" baseline="0" dirty="0" smtClean="0"/>
          </a:p>
          <a:p>
            <a:pPr defTabSz="850630"/>
            <a:r>
              <a:rPr lang="sv-SE" b="1" i="0" baseline="0" dirty="0" smtClean="0"/>
              <a:t>Talepunkter:</a:t>
            </a:r>
          </a:p>
          <a:p>
            <a:pPr marL="171450" indent="-171450" defTabSz="850630">
              <a:buFont typeface="Arial" panose="020B0604020202020204" pitchFamily="34" charset="0"/>
              <a:buChar char="•"/>
            </a:pPr>
            <a:r>
              <a:rPr lang="sv-SE" b="0" i="0" baseline="0" dirty="0" smtClean="0"/>
              <a:t>Under Covid-19-pandemin drabbades olika grupper olika mycket.</a:t>
            </a:r>
          </a:p>
          <a:p>
            <a:pPr marL="171450" indent="-171450" defTabSz="850630">
              <a:buFont typeface="Arial" panose="020B0604020202020204" pitchFamily="34" charset="0"/>
              <a:buChar char="•"/>
            </a:pPr>
            <a:r>
              <a:rPr lang="sv-SE" b="0" i="0" baseline="0" dirty="0" smtClean="0"/>
              <a:t>Här kan vi se t.ex. avlidna män och kvinnor fördelat på födelseland.</a:t>
            </a:r>
          </a:p>
          <a:p>
            <a:pPr marL="171450" indent="-171450" defTabSz="850630">
              <a:buFont typeface="Arial" panose="020B0604020202020204" pitchFamily="34" charset="0"/>
              <a:buChar char="•"/>
            </a:pPr>
            <a:r>
              <a:rPr lang="sv-SE" b="0" i="0" baseline="0" dirty="0" smtClean="0"/>
              <a:t>Drygt dubbelt så många personer (per 100 000) födda utanför Europa avled med covid-19 jämfört med personer födda i Sverige under 2020 och 2021. (se diagram). </a:t>
            </a:r>
            <a:endParaRPr lang="sv-SE" baseline="0" dirty="0" smtClean="0"/>
          </a:p>
          <a:p>
            <a:pPr defTabSz="850630">
              <a:defRPr/>
            </a:pPr>
            <a:endParaRPr lang="sv-SE" baseline="0" dirty="0" smtClean="0"/>
          </a:p>
          <a:p>
            <a:endParaRPr lang="sv-SE" dirty="0" smtClean="0"/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9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b="1" i="1" dirty="0" smtClean="0"/>
              <a:t>Syfte</a:t>
            </a:r>
            <a:r>
              <a:rPr lang="sv-SE" b="1" i="1" baseline="0" dirty="0" smtClean="0"/>
              <a:t> med kapitlet: </a:t>
            </a:r>
            <a:r>
              <a:rPr lang="sv-SE" b="0" i="1" baseline="0" dirty="0" smtClean="0"/>
              <a:t>Att ge konkreta exempel på hur förutsättningar för hälsa i befolkningen skiljer sig mellan olika grupper.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v-SE" b="0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Talepunkter:</a:t>
            </a:r>
            <a:endParaRPr lang="sv-S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Här följer några</a:t>
            </a:r>
            <a:r>
              <a:rPr lang="sv-SE" baseline="0" dirty="0" smtClean="0"/>
              <a:t> exempel på hur förutsättningarna för hälsa skiljer sig mellan olika grupper.</a:t>
            </a:r>
            <a:endParaRPr lang="sv-S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Även förutsättningarna för hälsa har förbättrats under uppföljningsperioden men</a:t>
            </a:r>
            <a:r>
              <a:rPr lang="sv-SE" baseline="0" dirty="0" smtClean="0"/>
              <a:t> precis som för hälsa </a:t>
            </a:r>
            <a:r>
              <a:rPr lang="sv-SE" dirty="0" smtClean="0"/>
              <a:t>skiljer sig förutsättningarna</a:t>
            </a:r>
            <a:r>
              <a:rPr lang="sv-SE" baseline="0" dirty="0" smtClean="0"/>
              <a:t> </a:t>
            </a:r>
            <a:r>
              <a:rPr lang="sv-SE" dirty="0" smtClean="0"/>
              <a:t>åt mellan grupper och förbättras inte för alla.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458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baseline="0" dirty="0" smtClean="0"/>
              <a:t>Att ge ett konkret exempel på skillnader i förutsättningar för hälsa mellan olika grupper. I detta fall gymnasiebehörighet sett till föräldrarnas utbildningsnivå.</a:t>
            </a:r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Talepunkter: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Tillgång till utbildning är en viktig förutsättning för goda livsvillkor senare i livet och för en god hälsa under hela livet.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Barn födda utanför Norden och vars föräldrar saknar gymnasieutbildning har sämre resultat både i grundskolan och gymnasiet. </a:t>
            </a:r>
          </a:p>
          <a:p>
            <a:pPr marL="171450" indent="-171450" defTabSz="881939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Bland elever med föräldrar med eftergymnasial utbildning var andelen som gick ut</a:t>
            </a:r>
            <a:r>
              <a:rPr lang="sv-SE" baseline="0" dirty="0" smtClean="0"/>
              <a:t> </a:t>
            </a:r>
            <a:r>
              <a:rPr lang="sv-SE" dirty="0" smtClean="0"/>
              <a:t>årskurs 9 med gymnasiebehörighet 93 procent, 2021. Motsvarande andel bland</a:t>
            </a:r>
            <a:r>
              <a:rPr lang="sv-SE" baseline="0" dirty="0" smtClean="0"/>
              <a:t> </a:t>
            </a:r>
            <a:r>
              <a:rPr lang="sv-SE" dirty="0" smtClean="0"/>
              <a:t>dem vars föräldrar har gymnasial respektive förgymnasial utbildning var 79</a:t>
            </a:r>
            <a:r>
              <a:rPr lang="sv-SE" baseline="0" dirty="0" smtClean="0"/>
              <a:t> </a:t>
            </a:r>
            <a:r>
              <a:rPr lang="sv-SE" dirty="0" smtClean="0"/>
              <a:t>respektive 54 procent (se diagram)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82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Syfte</a:t>
            </a:r>
            <a:r>
              <a:rPr lang="sv-SE" sz="1200" b="1" i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bilden: </a:t>
            </a:r>
            <a:r>
              <a:rPr lang="sv-SE" sz="1200" b="0" i="1" baseline="0" dirty="0" smtClean="0"/>
              <a:t>Att ge ett konkret exempel på skillnader i förutsättningar för hälsa mellan olika grupper. I detta fall ekonomisk standard sett till utbildningsnivå.</a:t>
            </a:r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200" b="1" i="1" kern="120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Talepunkter:</a:t>
            </a:r>
          </a:p>
          <a:p>
            <a:pPr marL="171450" indent="-171450" defTabSz="881939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De allra flesta har fått en förbättrad ekonomisk standard.</a:t>
            </a:r>
            <a:r>
              <a:rPr lang="sv-SE" baseline="0" dirty="0" smtClean="0"/>
              <a:t> Samtidigt har skillnaderna ökat mellan olika grupper och fler både barn och vuxna lever med relativt sett låg ekonomisk standard.</a:t>
            </a:r>
            <a:endParaRPr lang="sv-SE" dirty="0" smtClean="0"/>
          </a:p>
          <a:p>
            <a:pPr marL="171450" indent="-171450" defTabSz="881939">
              <a:buFont typeface="Arial" panose="020B0604020202020204" pitchFamily="34" charset="0"/>
              <a:buChar char="•"/>
              <a:defRPr/>
            </a:pPr>
            <a:r>
              <a:rPr lang="sv-SE" b="0" dirty="0" smtClean="0"/>
              <a:t>Även om den ekonomiska standarden ökade totalt under perioden, var det med stor variation beroende på till exempel utbildningsnivå.</a:t>
            </a:r>
            <a:r>
              <a:rPr lang="sv-SE" b="0" baseline="0" dirty="0" smtClean="0"/>
              <a:t> Skillnaderna mellan grupper med olika utbildningsnivå ökade,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 bland kvinnor med förgymnasial utbildning sjönk till och med den ekonomiska standarden.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 defTabSz="881939">
              <a:buFont typeface="Arial" panose="020B0604020202020204" pitchFamily="34" charset="0"/>
              <a:buChar char="•"/>
              <a:defRPr/>
            </a:pP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Graferna avser åldrarna 25-64 år.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17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i="1" dirty="0" smtClean="0"/>
              <a:t>Syfte</a:t>
            </a:r>
            <a:r>
              <a:rPr lang="sv-SE" b="1" i="1" baseline="0" dirty="0" smtClean="0"/>
              <a:t> med avsnittet: </a:t>
            </a:r>
            <a:r>
              <a:rPr lang="sv-SE" b="0" i="1" baseline="0" dirty="0" smtClean="0"/>
              <a:t>Att visa på några av Folkhälsomyndighetens produkter som kan fungera som verktyg och stöd i arbetet samt inspirera till att använda dem.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89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pic>
        <p:nvPicPr>
          <p:cNvPr id="5" name="Bildobjekt 4" descr="Folkhälsomyndighet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re 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911225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2"/>
          </p:nvPr>
        </p:nvSpPr>
        <p:spPr>
          <a:xfrm>
            <a:off x="1271225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7" name="Platshållare för bild 10"/>
          <p:cNvSpPr>
            <a:spLocks noGrp="1"/>
          </p:cNvSpPr>
          <p:nvPr>
            <p:ph type="pic" sz="quarter" idx="18"/>
          </p:nvPr>
        </p:nvSpPr>
        <p:spPr>
          <a:xfrm>
            <a:off x="5015324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399423" y="4365104"/>
            <a:ext cx="2880000" cy="1218838"/>
          </a:xfrm>
          <a:ln>
            <a:noFill/>
          </a:ln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8" name="Platshållare för bild 10"/>
          <p:cNvSpPr>
            <a:spLocks noGrp="1"/>
          </p:cNvSpPr>
          <p:nvPr>
            <p:ph type="pic" sz="quarter" idx="19"/>
          </p:nvPr>
        </p:nvSpPr>
        <p:spPr>
          <a:xfrm>
            <a:off x="8759423" y="1887888"/>
            <a:ext cx="2160000" cy="2160000"/>
          </a:xfrm>
          <a:prstGeom prst="ellipse">
            <a:avLst/>
          </a:prstGeom>
          <a:ln w="50800" cmpd="dbl">
            <a:solidFill>
              <a:schemeClr val="bg2"/>
            </a:solidFill>
          </a:ln>
          <a:effectLst>
            <a:outerShdw blurRad="127000" dist="38100" dir="27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217750" y="2085888"/>
            <a:ext cx="360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19" name="Rak koppling 18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1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2421530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39823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6000" y="1628775"/>
            <a:ext cx="0" cy="5229225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8961"/>
            <a:ext cx="3816153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683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3410320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93704" y="3935328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5095" cy="685800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1656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569000"/>
            <a:ext cx="3816425" cy="252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4727848" y="1289722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/>
          </p:nvPr>
        </p:nvSpPr>
        <p:spPr>
          <a:xfrm flipH="1">
            <a:off x="6183248" y="3400915"/>
            <a:ext cx="1285688" cy="1109984"/>
          </a:xfrm>
          <a:prstGeom prst="teardrop">
            <a:avLst/>
          </a:prstGeom>
          <a:noFill/>
          <a:ln w="50800" cmpd="dbl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7" name="Rak koppling 6"/>
          <p:cNvCxnSpPr/>
          <p:nvPr userDrawn="1"/>
        </p:nvCxnSpPr>
        <p:spPr>
          <a:xfrm>
            <a:off x="6094973" y="0"/>
            <a:ext cx="0" cy="5389563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641175" y="2875907"/>
            <a:ext cx="3639600" cy="2160000"/>
          </a:xfrm>
        </p:spPr>
        <p:txBody>
          <a:bodyPr anchor="ctr" anchorCtr="0"/>
          <a:lstStyle>
            <a:lvl1pPr marL="0" indent="0">
              <a:spcBef>
                <a:spcPts val="1200"/>
              </a:spcBef>
              <a:buNone/>
              <a:defRPr/>
            </a:lvl1pPr>
            <a:lvl2pPr marL="0" indent="-180000">
              <a:buFont typeface="Arial" panose="020B0604020202020204" pitchFamily="34" charset="0"/>
              <a:buChar char="•"/>
              <a:defRPr/>
            </a:lvl2pPr>
            <a:lvl3pPr marL="360000" indent="-180000">
              <a:buFont typeface="Tahoma" panose="020B0604030504040204" pitchFamily="34" charset="0"/>
              <a:buChar char="–"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815945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911423" y="3933056"/>
            <a:ext cx="11280577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m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2192000" cy="0"/>
          </a:xfrm>
          <a:prstGeom prst="line">
            <a:avLst/>
          </a:prstGeom>
          <a:ln w="57150">
            <a:solidFill>
              <a:srgbClr val="006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4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 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103680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2" name="Rak pilkoppling 11"/>
          <p:cNvCxnSpPr/>
          <p:nvPr userDrawn="1"/>
        </p:nvCxnSpPr>
        <p:spPr>
          <a:xfrm>
            <a:off x="2819499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187347" y="4797232"/>
            <a:ext cx="3816153" cy="144008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4" name="Rak pilkoppling 13"/>
          <p:cNvCxnSpPr/>
          <p:nvPr userDrawn="1"/>
        </p:nvCxnSpPr>
        <p:spPr>
          <a:xfrm flipV="1">
            <a:off x="6095423" y="3989541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463270" y="1628800"/>
            <a:ext cx="3816153" cy="1440080"/>
          </a:xfrm>
        </p:spPr>
        <p:txBody>
          <a:bodyPr anchor="b" anchorCtr="0"/>
          <a:lstStyle>
            <a:lvl1pPr marL="0" indent="0" algn="ctr">
              <a:spcBef>
                <a:spcPts val="1200"/>
              </a:spcBef>
              <a:buNone/>
              <a:defRPr b="0"/>
            </a:lvl1pPr>
            <a:lvl2pPr marL="0" indent="0" algn="ctr">
              <a:buNone/>
              <a:defRPr sz="1800"/>
            </a:lvl2pPr>
            <a:lvl3pPr marL="360000" indent="0" algn="ctr">
              <a:buNone/>
              <a:defRPr/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</p:txBody>
      </p:sp>
      <p:cxnSp>
        <p:nvCxnSpPr>
          <p:cNvPr id="17" name="Rak pilkoppling 16"/>
          <p:cNvCxnSpPr/>
          <p:nvPr userDrawn="1"/>
        </p:nvCxnSpPr>
        <p:spPr>
          <a:xfrm>
            <a:off x="9371346" y="3140968"/>
            <a:ext cx="0" cy="720000"/>
          </a:xfrm>
          <a:prstGeom prst="straightConnector1">
            <a:avLst/>
          </a:prstGeom>
          <a:ln w="76200" cmpd="dbl">
            <a:solidFill>
              <a:schemeClr val="bg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 userDrawn="1"/>
        </p:nvCxnSpPr>
        <p:spPr>
          <a:xfrm>
            <a:off x="0" y="3933056"/>
            <a:ext cx="11712352" cy="0"/>
          </a:xfrm>
          <a:prstGeom prst="line">
            <a:avLst/>
          </a:prstGeom>
          <a:ln w="57150">
            <a:solidFill>
              <a:srgbClr val="0065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84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6" name="Bildobjekt 5" descr="Folkhälsomyndighet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04" y="4149080"/>
            <a:ext cx="2078992" cy="1389955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/>
              <a:t>  </a:t>
            </a:r>
            <a:r>
              <a:rPr lang="sv-SE" sz="1600" baseline="0" dirty="0"/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/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/>
              <a:t>   Twitter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9293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4" y="1922880"/>
            <a:ext cx="9360000" cy="14700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4" y="3526160"/>
            <a:ext cx="8640000" cy="8389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grpSp>
        <p:nvGrpSpPr>
          <p:cNvPr id="4" name="Grupp 3" descr="Folkhälsomyndigheten bidrar till globala målen för hållbar utveckling" title="Logotyper"/>
          <p:cNvGrpSpPr/>
          <p:nvPr userDrawn="1"/>
        </p:nvGrpSpPr>
        <p:grpSpPr>
          <a:xfrm>
            <a:off x="623392" y="458897"/>
            <a:ext cx="5588019" cy="1337617"/>
            <a:chOff x="623392" y="458897"/>
            <a:chExt cx="5588019" cy="1337617"/>
          </a:xfrm>
        </p:grpSpPr>
        <p:pic>
          <p:nvPicPr>
            <p:cNvPr id="5" name="Bildobjekt 4" descr="Folkhälsomyndighet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458897"/>
              <a:ext cx="2736304" cy="918596"/>
            </a:xfrm>
            <a:prstGeom prst="rect">
              <a:avLst/>
            </a:prstGeom>
          </p:spPr>
        </p:pic>
        <p:cxnSp>
          <p:nvCxnSpPr>
            <p:cNvPr id="6" name="Rak koppling 5"/>
            <p:cNvCxnSpPr/>
            <p:nvPr userDrawn="1"/>
          </p:nvCxnSpPr>
          <p:spPr>
            <a:xfrm>
              <a:off x="3719737" y="567152"/>
              <a:ext cx="0" cy="93610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77" y="711204"/>
              <a:ext cx="2131634" cy="648000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 userDrawn="1"/>
          </p:nvSpPr>
          <p:spPr>
            <a:xfrm>
              <a:off x="623392" y="1630315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95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87588" y="1484784"/>
            <a:ext cx="7416824" cy="79208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87588" y="2483604"/>
            <a:ext cx="7416824" cy="1089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grpSp>
        <p:nvGrpSpPr>
          <p:cNvPr id="7" name="Grupp 6" descr="Folkhälsomyndigheten bidrar till globala målen för hållbar utveckling" title="Logotyper"/>
          <p:cNvGrpSpPr/>
          <p:nvPr userDrawn="1"/>
        </p:nvGrpSpPr>
        <p:grpSpPr>
          <a:xfrm>
            <a:off x="4165183" y="3832703"/>
            <a:ext cx="3861635" cy="1667204"/>
            <a:chOff x="4165183" y="3832703"/>
            <a:chExt cx="3861635" cy="1667204"/>
          </a:xfrm>
        </p:grpSpPr>
        <p:pic>
          <p:nvPicPr>
            <p:cNvPr id="8" name="Bildobjekt 7" descr="Folkhälsomyndighet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135" y="3832703"/>
              <a:ext cx="1885900" cy="1260860"/>
            </a:xfrm>
            <a:prstGeom prst="rect">
              <a:avLst/>
            </a:prstGeom>
          </p:spPr>
        </p:pic>
        <p:cxnSp>
          <p:nvCxnSpPr>
            <p:cNvPr id="9" name="Rak koppling 8"/>
            <p:cNvCxnSpPr/>
            <p:nvPr userDrawn="1"/>
          </p:nvCxnSpPr>
          <p:spPr>
            <a:xfrm>
              <a:off x="6523586" y="3832703"/>
              <a:ext cx="0" cy="12082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137" y="3905563"/>
              <a:ext cx="1030729" cy="1188000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 userDrawn="1"/>
          </p:nvSpPr>
          <p:spPr>
            <a:xfrm>
              <a:off x="4165183" y="5333708"/>
              <a:ext cx="3861635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sv-SE" sz="1080" dirty="0"/>
                <a:t>Folkhälsomyndigheten bidrar till globala målen för hållbar utveckling</a:t>
              </a:r>
            </a:p>
          </p:txBody>
        </p:sp>
      </p:grpSp>
      <p:sp>
        <p:nvSpPr>
          <p:cNvPr id="13" name="textruta 12"/>
          <p:cNvSpPr txBox="1"/>
          <p:nvPr userDrawn="1"/>
        </p:nvSpPr>
        <p:spPr>
          <a:xfrm>
            <a:off x="907357" y="5837410"/>
            <a:ext cx="1037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www.fohm.se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fohm.se/nyhetsbrev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LinkedIn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Facebook   </a:t>
            </a:r>
            <a:r>
              <a:rPr lang="sv-SE" sz="1600" dirty="0">
                <a:solidFill>
                  <a:srgbClr val="0065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sv-SE" sz="16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Twitter</a:t>
            </a:r>
            <a:endParaRPr lang="sv-S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1423" y="1641500"/>
            <a:ext cx="10368000" cy="1470025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300"/>
              </a:spcBef>
              <a:spcAft>
                <a:spcPts val="600"/>
              </a:spcAft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11423" y="3244780"/>
            <a:ext cx="10368000" cy="838944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600"/>
              </a:spcBef>
              <a:spcAft>
                <a:spcPts val="300"/>
              </a:spcAft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Presentatör • datum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4363239"/>
            <a:ext cx="12192000" cy="2494759"/>
          </a:xfrm>
          <a:custGeom>
            <a:avLst/>
            <a:gdLst>
              <a:gd name="connsiteX0" fmla="*/ 0 w 12192000"/>
              <a:gd name="connsiteY0" fmla="*/ 0 h 2420937"/>
              <a:gd name="connsiteX1" fmla="*/ 12192000 w 12192000"/>
              <a:gd name="connsiteY1" fmla="*/ 0 h 2420937"/>
              <a:gd name="connsiteX2" fmla="*/ 12192000 w 12192000"/>
              <a:gd name="connsiteY2" fmla="*/ 2420937 h 2420937"/>
              <a:gd name="connsiteX3" fmla="*/ 0 w 12192000"/>
              <a:gd name="connsiteY3" fmla="*/ 2420937 h 2420937"/>
              <a:gd name="connsiteX4" fmla="*/ 0 w 12192000"/>
              <a:gd name="connsiteY4" fmla="*/ 0 h 2420937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1656 h 2462593"/>
              <a:gd name="connsiteX1" fmla="*/ 6087291 w 12192000"/>
              <a:gd name="connsiteY1" fmla="*/ 37256 h 2462593"/>
              <a:gd name="connsiteX2" fmla="*/ 12192000 w 12192000"/>
              <a:gd name="connsiteY2" fmla="*/ 41656 h 2462593"/>
              <a:gd name="connsiteX3" fmla="*/ 12192000 w 12192000"/>
              <a:gd name="connsiteY3" fmla="*/ 2462593 h 2462593"/>
              <a:gd name="connsiteX4" fmla="*/ 0 w 12192000"/>
              <a:gd name="connsiteY4" fmla="*/ 2462593 h 2462593"/>
              <a:gd name="connsiteX5" fmla="*/ 0 w 12192000"/>
              <a:gd name="connsiteY5" fmla="*/ 41656 h 2462593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180802 h 2601739"/>
              <a:gd name="connsiteX1" fmla="*/ 6087291 w 12192000"/>
              <a:gd name="connsiteY1" fmla="*/ 176402 h 2601739"/>
              <a:gd name="connsiteX2" fmla="*/ 12192000 w 12192000"/>
              <a:gd name="connsiteY2" fmla="*/ 180802 h 2601739"/>
              <a:gd name="connsiteX3" fmla="*/ 12192000 w 12192000"/>
              <a:gd name="connsiteY3" fmla="*/ 2601739 h 2601739"/>
              <a:gd name="connsiteX4" fmla="*/ 0 w 12192000"/>
              <a:gd name="connsiteY4" fmla="*/ 2601739 h 2601739"/>
              <a:gd name="connsiteX5" fmla="*/ 0 w 12192000"/>
              <a:gd name="connsiteY5" fmla="*/ 180802 h 2601739"/>
              <a:gd name="connsiteX0" fmla="*/ 0 w 12192000"/>
              <a:gd name="connsiteY0" fmla="*/ 4400 h 2425337"/>
              <a:gd name="connsiteX1" fmla="*/ 6087291 w 12192000"/>
              <a:gd name="connsiteY1" fmla="*/ 0 h 2425337"/>
              <a:gd name="connsiteX2" fmla="*/ 12192000 w 12192000"/>
              <a:gd name="connsiteY2" fmla="*/ 4400 h 2425337"/>
              <a:gd name="connsiteX3" fmla="*/ 12192000 w 12192000"/>
              <a:gd name="connsiteY3" fmla="*/ 2425337 h 2425337"/>
              <a:gd name="connsiteX4" fmla="*/ 0 w 12192000"/>
              <a:gd name="connsiteY4" fmla="*/ 2425337 h 2425337"/>
              <a:gd name="connsiteX5" fmla="*/ 0 w 12192000"/>
              <a:gd name="connsiteY5" fmla="*/ 4400 h 2425337"/>
              <a:gd name="connsiteX0" fmla="*/ 0 w 12192000"/>
              <a:gd name="connsiteY0" fmla="*/ 45525 h 2466462"/>
              <a:gd name="connsiteX1" fmla="*/ 6087291 w 12192000"/>
              <a:gd name="connsiteY1" fmla="*/ 41125 h 2466462"/>
              <a:gd name="connsiteX2" fmla="*/ 12192000 w 12192000"/>
              <a:gd name="connsiteY2" fmla="*/ 45525 h 2466462"/>
              <a:gd name="connsiteX3" fmla="*/ 12192000 w 12192000"/>
              <a:gd name="connsiteY3" fmla="*/ 2466462 h 2466462"/>
              <a:gd name="connsiteX4" fmla="*/ 0 w 12192000"/>
              <a:gd name="connsiteY4" fmla="*/ 2466462 h 2466462"/>
              <a:gd name="connsiteX5" fmla="*/ 0 w 12192000"/>
              <a:gd name="connsiteY5" fmla="*/ 45525 h 2466462"/>
              <a:gd name="connsiteX0" fmla="*/ 0 w 12192000"/>
              <a:gd name="connsiteY0" fmla="*/ 48263 h 2469200"/>
              <a:gd name="connsiteX1" fmla="*/ 6087291 w 12192000"/>
              <a:gd name="connsiteY1" fmla="*/ 43863 h 2469200"/>
              <a:gd name="connsiteX2" fmla="*/ 12192000 w 12192000"/>
              <a:gd name="connsiteY2" fmla="*/ 48263 h 2469200"/>
              <a:gd name="connsiteX3" fmla="*/ 12192000 w 12192000"/>
              <a:gd name="connsiteY3" fmla="*/ 2469200 h 2469200"/>
              <a:gd name="connsiteX4" fmla="*/ 0 w 12192000"/>
              <a:gd name="connsiteY4" fmla="*/ 2469200 h 2469200"/>
              <a:gd name="connsiteX5" fmla="*/ 0 w 12192000"/>
              <a:gd name="connsiteY5" fmla="*/ 48263 h 2469200"/>
              <a:gd name="connsiteX0" fmla="*/ 0 w 12192000"/>
              <a:gd name="connsiteY0" fmla="*/ 40017 h 2460954"/>
              <a:gd name="connsiteX1" fmla="*/ 6087291 w 12192000"/>
              <a:gd name="connsiteY1" fmla="*/ 35617 h 2460954"/>
              <a:gd name="connsiteX2" fmla="*/ 12192000 w 12192000"/>
              <a:gd name="connsiteY2" fmla="*/ 40017 h 2460954"/>
              <a:gd name="connsiteX3" fmla="*/ 12192000 w 12192000"/>
              <a:gd name="connsiteY3" fmla="*/ 2460954 h 2460954"/>
              <a:gd name="connsiteX4" fmla="*/ 0 w 12192000"/>
              <a:gd name="connsiteY4" fmla="*/ 2460954 h 2460954"/>
              <a:gd name="connsiteX5" fmla="*/ 0 w 12192000"/>
              <a:gd name="connsiteY5" fmla="*/ 40017 h 2460954"/>
              <a:gd name="connsiteX0" fmla="*/ 0 w 12192000"/>
              <a:gd name="connsiteY0" fmla="*/ 71872 h 2492809"/>
              <a:gd name="connsiteX1" fmla="*/ 6087291 w 12192000"/>
              <a:gd name="connsiteY1" fmla="*/ 67472 h 2492809"/>
              <a:gd name="connsiteX2" fmla="*/ 12192000 w 12192000"/>
              <a:gd name="connsiteY2" fmla="*/ 71872 h 2492809"/>
              <a:gd name="connsiteX3" fmla="*/ 12192000 w 12192000"/>
              <a:gd name="connsiteY3" fmla="*/ 2492809 h 2492809"/>
              <a:gd name="connsiteX4" fmla="*/ 0 w 12192000"/>
              <a:gd name="connsiteY4" fmla="*/ 2492809 h 2492809"/>
              <a:gd name="connsiteX5" fmla="*/ 0 w 12192000"/>
              <a:gd name="connsiteY5" fmla="*/ 71872 h 249280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78422 h 2499359"/>
              <a:gd name="connsiteX1" fmla="*/ 6087291 w 12192000"/>
              <a:gd name="connsiteY1" fmla="*/ 74022 h 2499359"/>
              <a:gd name="connsiteX2" fmla="*/ 12192000 w 12192000"/>
              <a:gd name="connsiteY2" fmla="*/ 78422 h 2499359"/>
              <a:gd name="connsiteX3" fmla="*/ 12192000 w 12192000"/>
              <a:gd name="connsiteY3" fmla="*/ 2499359 h 2499359"/>
              <a:gd name="connsiteX4" fmla="*/ 0 w 12192000"/>
              <a:gd name="connsiteY4" fmla="*/ 2499359 h 2499359"/>
              <a:gd name="connsiteX5" fmla="*/ 0 w 12192000"/>
              <a:gd name="connsiteY5" fmla="*/ 78422 h 2499359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68075 h 2489012"/>
              <a:gd name="connsiteX1" fmla="*/ 6087291 w 12192000"/>
              <a:gd name="connsiteY1" fmla="*/ 63675 h 2489012"/>
              <a:gd name="connsiteX2" fmla="*/ 12192000 w 12192000"/>
              <a:gd name="connsiteY2" fmla="*/ 68075 h 2489012"/>
              <a:gd name="connsiteX3" fmla="*/ 12192000 w 12192000"/>
              <a:gd name="connsiteY3" fmla="*/ 2489012 h 2489012"/>
              <a:gd name="connsiteX4" fmla="*/ 0 w 12192000"/>
              <a:gd name="connsiteY4" fmla="*/ 2489012 h 2489012"/>
              <a:gd name="connsiteX5" fmla="*/ 0 w 12192000"/>
              <a:gd name="connsiteY5" fmla="*/ 68075 h 248901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41495 h 2462432"/>
              <a:gd name="connsiteX1" fmla="*/ 6087291 w 12192000"/>
              <a:gd name="connsiteY1" fmla="*/ 37095 h 2462432"/>
              <a:gd name="connsiteX2" fmla="*/ 12192000 w 12192000"/>
              <a:gd name="connsiteY2" fmla="*/ 41495 h 2462432"/>
              <a:gd name="connsiteX3" fmla="*/ 12192000 w 12192000"/>
              <a:gd name="connsiteY3" fmla="*/ 2462432 h 2462432"/>
              <a:gd name="connsiteX4" fmla="*/ 0 w 12192000"/>
              <a:gd name="connsiteY4" fmla="*/ 2462432 h 2462432"/>
              <a:gd name="connsiteX5" fmla="*/ 0 w 12192000"/>
              <a:gd name="connsiteY5" fmla="*/ 41495 h 2462432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87291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574402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38787 h 2459724"/>
              <a:gd name="connsiteX1" fmla="*/ 6061654 w 12192000"/>
              <a:gd name="connsiteY1" fmla="*/ 34387 h 2459724"/>
              <a:gd name="connsiteX2" fmla="*/ 12192000 w 12192000"/>
              <a:gd name="connsiteY2" fmla="*/ 38787 h 2459724"/>
              <a:gd name="connsiteX3" fmla="*/ 12192000 w 12192000"/>
              <a:gd name="connsiteY3" fmla="*/ 2459724 h 2459724"/>
              <a:gd name="connsiteX4" fmla="*/ 0 w 12192000"/>
              <a:gd name="connsiteY4" fmla="*/ 2459724 h 2459724"/>
              <a:gd name="connsiteX5" fmla="*/ 0 w 12192000"/>
              <a:gd name="connsiteY5" fmla="*/ 38787 h 2459724"/>
              <a:gd name="connsiteX0" fmla="*/ 0 w 12192000"/>
              <a:gd name="connsiteY0" fmla="*/ 44008 h 2464945"/>
              <a:gd name="connsiteX1" fmla="*/ 6061654 w 12192000"/>
              <a:gd name="connsiteY1" fmla="*/ 39608 h 2464945"/>
              <a:gd name="connsiteX2" fmla="*/ 12192000 w 12192000"/>
              <a:gd name="connsiteY2" fmla="*/ 44008 h 2464945"/>
              <a:gd name="connsiteX3" fmla="*/ 12192000 w 12192000"/>
              <a:gd name="connsiteY3" fmla="*/ 2464945 h 2464945"/>
              <a:gd name="connsiteX4" fmla="*/ 0 w 12192000"/>
              <a:gd name="connsiteY4" fmla="*/ 2464945 h 2464945"/>
              <a:gd name="connsiteX5" fmla="*/ 0 w 12192000"/>
              <a:gd name="connsiteY5" fmla="*/ 44008 h 2464945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78183 h 2499120"/>
              <a:gd name="connsiteX1" fmla="*/ 6061654 w 12192000"/>
              <a:gd name="connsiteY1" fmla="*/ 73783 h 2499120"/>
              <a:gd name="connsiteX2" fmla="*/ 12192000 w 12192000"/>
              <a:gd name="connsiteY2" fmla="*/ 78183 h 2499120"/>
              <a:gd name="connsiteX3" fmla="*/ 12192000 w 12192000"/>
              <a:gd name="connsiteY3" fmla="*/ 2499120 h 2499120"/>
              <a:gd name="connsiteX4" fmla="*/ 0 w 12192000"/>
              <a:gd name="connsiteY4" fmla="*/ 2499120 h 2499120"/>
              <a:gd name="connsiteX5" fmla="*/ 0 w 12192000"/>
              <a:gd name="connsiteY5" fmla="*/ 78183 h 2499120"/>
              <a:gd name="connsiteX0" fmla="*/ 0 w 12192000"/>
              <a:gd name="connsiteY0" fmla="*/ 86332 h 2507269"/>
              <a:gd name="connsiteX1" fmla="*/ 6061654 w 12192000"/>
              <a:gd name="connsiteY1" fmla="*/ 81932 h 2507269"/>
              <a:gd name="connsiteX2" fmla="*/ 12192000 w 12192000"/>
              <a:gd name="connsiteY2" fmla="*/ 86332 h 2507269"/>
              <a:gd name="connsiteX3" fmla="*/ 12192000 w 12192000"/>
              <a:gd name="connsiteY3" fmla="*/ 2507269 h 2507269"/>
              <a:gd name="connsiteX4" fmla="*/ 0 w 12192000"/>
              <a:gd name="connsiteY4" fmla="*/ 2507269 h 2507269"/>
              <a:gd name="connsiteX5" fmla="*/ 0 w 12192000"/>
              <a:gd name="connsiteY5" fmla="*/ 86332 h 2507269"/>
              <a:gd name="connsiteX0" fmla="*/ 0 w 12192000"/>
              <a:gd name="connsiteY0" fmla="*/ 73822 h 2494759"/>
              <a:gd name="connsiteX1" fmla="*/ 6104383 w 12192000"/>
              <a:gd name="connsiteY1" fmla="*/ 86514 h 2494759"/>
              <a:gd name="connsiteX2" fmla="*/ 12192000 w 12192000"/>
              <a:gd name="connsiteY2" fmla="*/ 73822 h 2494759"/>
              <a:gd name="connsiteX3" fmla="*/ 12192000 w 12192000"/>
              <a:gd name="connsiteY3" fmla="*/ 2494759 h 2494759"/>
              <a:gd name="connsiteX4" fmla="*/ 0 w 12192000"/>
              <a:gd name="connsiteY4" fmla="*/ 2494759 h 2494759"/>
              <a:gd name="connsiteX5" fmla="*/ 0 w 12192000"/>
              <a:gd name="connsiteY5" fmla="*/ 73822 h 24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494759">
                <a:moveTo>
                  <a:pt x="0" y="73822"/>
                </a:moveTo>
                <a:cubicBezTo>
                  <a:pt x="287627" y="71623"/>
                  <a:pt x="2776131" y="242580"/>
                  <a:pt x="6104383" y="86514"/>
                </a:cubicBezTo>
                <a:cubicBezTo>
                  <a:pt x="10074479" y="-99649"/>
                  <a:pt x="11891893" y="72355"/>
                  <a:pt x="12192000" y="73822"/>
                </a:cubicBezTo>
                <a:lnTo>
                  <a:pt x="12192000" y="2494759"/>
                </a:lnTo>
                <a:lnTo>
                  <a:pt x="0" y="2494759"/>
                </a:lnTo>
                <a:lnTo>
                  <a:pt x="0" y="73822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5" name="Bildobjekt 4" descr="Folkhälsomyndighetens logoty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897"/>
            <a:ext cx="2736304" cy="918596"/>
          </a:xfrm>
          <a:prstGeom prst="rect">
            <a:avLst/>
          </a:prstGeom>
        </p:spPr>
      </p:pic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847750" y="5405047"/>
            <a:ext cx="234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7590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423" y="2492896"/>
            <a:ext cx="9360000" cy="91199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04886"/>
            <a:ext cx="4818298" cy="3453114"/>
          </a:xfrm>
          <a:prstGeom prst="rect">
            <a:avLst/>
          </a:prstGeom>
        </p:spPr>
      </p:pic>
      <p:pic>
        <p:nvPicPr>
          <p:cNvPr id="5" name="Bildobjekt 4" descr="Folkhälsomyndighetens logoty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800"/>
            <a:ext cx="2734527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01" y="3421594"/>
            <a:ext cx="4818298" cy="34196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96000" y="2014478"/>
            <a:ext cx="8640000" cy="176237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6000" b="1" cap="sm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ETT BEGREPP I FOKUS</a:t>
            </a:r>
          </a:p>
        </p:txBody>
      </p:sp>
    </p:spTree>
    <p:extLst>
      <p:ext uri="{BB962C8B-B14F-4D97-AF65-F5344CB8AC3E}">
        <p14:creationId xmlns:p14="http://schemas.microsoft.com/office/powerpoint/2010/main" val="147486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5" y="404664"/>
            <a:ext cx="10368198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12192000" cy="50236"/>
            <a:chOff x="0" y="6619124"/>
            <a:chExt cx="12192000" cy="50236"/>
          </a:xfrm>
        </p:grpSpPr>
        <p:cxnSp>
          <p:nvCxnSpPr>
            <p:cNvPr id="5" name="Rak koppling 4"/>
            <p:cNvCxnSpPr/>
            <p:nvPr userDrawn="1"/>
          </p:nvCxnSpPr>
          <p:spPr>
            <a:xfrm>
              <a:off x="0" y="6619124"/>
              <a:ext cx="12192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koppling 5"/>
            <p:cNvCxnSpPr/>
            <p:nvPr userDrawn="1"/>
          </p:nvCxnSpPr>
          <p:spPr>
            <a:xfrm>
              <a:off x="0" y="6669360"/>
              <a:ext cx="9504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8435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mör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4" y="404664"/>
            <a:ext cx="6553001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69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fält lj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7824192" y="0"/>
            <a:ext cx="4367808" cy="6858000"/>
          </a:xfrm>
          <a:prstGeom prst="rect">
            <a:avLst/>
          </a:prstGeom>
          <a:solidFill>
            <a:srgbClr val="CC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8112225" y="404664"/>
            <a:ext cx="3168550" cy="5184924"/>
          </a:xfrm>
        </p:spPr>
        <p:txBody>
          <a:bodyPr anchor="ctr" anchorCtr="0"/>
          <a:lstStyle>
            <a:lvl1pPr>
              <a:spcBef>
                <a:spcPts val="1200"/>
              </a:spcBef>
              <a:buClr>
                <a:srgbClr val="009284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grpSp>
        <p:nvGrpSpPr>
          <p:cNvPr id="6" name="Grupp 5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8" name="Rak koppling 7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425287" y="2835125"/>
            <a:ext cx="5184926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20715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r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226" y="404664"/>
            <a:ext cx="6553200" cy="93677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4" y="1628800"/>
            <a:ext cx="6553001" cy="396078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7825200" y="0"/>
            <a:ext cx="4366800" cy="6858000"/>
          </a:xfrm>
          <a:custGeom>
            <a:avLst/>
            <a:gdLst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15730 w 4382530"/>
              <a:gd name="connsiteY0" fmla="*/ 0 h 6858000"/>
              <a:gd name="connsiteX1" fmla="*/ 4382530 w 4382530"/>
              <a:gd name="connsiteY1" fmla="*/ 0 h 6858000"/>
              <a:gd name="connsiteX2" fmla="*/ 4382530 w 4382530"/>
              <a:gd name="connsiteY2" fmla="*/ 6858000 h 6858000"/>
              <a:gd name="connsiteX3" fmla="*/ 15730 w 4382530"/>
              <a:gd name="connsiteY3" fmla="*/ 6858000 h 6858000"/>
              <a:gd name="connsiteX4" fmla="*/ 0 w 4382530"/>
              <a:gd name="connsiteY4" fmla="*/ 3369276 h 6858000"/>
              <a:gd name="connsiteX5" fmla="*/ 15730 w 4382530"/>
              <a:gd name="connsiteY5" fmla="*/ 0 h 6858000"/>
              <a:gd name="connsiteX0" fmla="*/ 357277 w 4724077"/>
              <a:gd name="connsiteY0" fmla="*/ 0 h 6858000"/>
              <a:gd name="connsiteX1" fmla="*/ 4724077 w 4724077"/>
              <a:gd name="connsiteY1" fmla="*/ 0 h 6858000"/>
              <a:gd name="connsiteX2" fmla="*/ 4724077 w 4724077"/>
              <a:gd name="connsiteY2" fmla="*/ 6858000 h 6858000"/>
              <a:gd name="connsiteX3" fmla="*/ 357277 w 4724077"/>
              <a:gd name="connsiteY3" fmla="*/ 6858000 h 6858000"/>
              <a:gd name="connsiteX4" fmla="*/ 341547 w 4724077"/>
              <a:gd name="connsiteY4" fmla="*/ 3369276 h 6858000"/>
              <a:gd name="connsiteX5" fmla="*/ 357277 w 4724077"/>
              <a:gd name="connsiteY5" fmla="*/ 0 h 6858000"/>
              <a:gd name="connsiteX0" fmla="*/ 66068 w 4432868"/>
              <a:gd name="connsiteY0" fmla="*/ 0 h 6858000"/>
              <a:gd name="connsiteX1" fmla="*/ 4432868 w 4432868"/>
              <a:gd name="connsiteY1" fmla="*/ 0 h 6858000"/>
              <a:gd name="connsiteX2" fmla="*/ 4432868 w 4432868"/>
              <a:gd name="connsiteY2" fmla="*/ 6858000 h 6858000"/>
              <a:gd name="connsiteX3" fmla="*/ 66068 w 4432868"/>
              <a:gd name="connsiteY3" fmla="*/ 6858000 h 6858000"/>
              <a:gd name="connsiteX4" fmla="*/ 50338 w 4432868"/>
              <a:gd name="connsiteY4" fmla="*/ 3369276 h 6858000"/>
              <a:gd name="connsiteX5" fmla="*/ 66068 w 4432868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73547 w 4440347"/>
              <a:gd name="connsiteY0" fmla="*/ 0 h 6858000"/>
              <a:gd name="connsiteX1" fmla="*/ 4440347 w 4440347"/>
              <a:gd name="connsiteY1" fmla="*/ 0 h 6858000"/>
              <a:gd name="connsiteX2" fmla="*/ 4440347 w 4440347"/>
              <a:gd name="connsiteY2" fmla="*/ 6858000 h 6858000"/>
              <a:gd name="connsiteX3" fmla="*/ 73547 w 4440347"/>
              <a:gd name="connsiteY3" fmla="*/ 6858000 h 6858000"/>
              <a:gd name="connsiteX4" fmla="*/ 57817 w 4440347"/>
              <a:gd name="connsiteY4" fmla="*/ 3369276 h 6858000"/>
              <a:gd name="connsiteX5" fmla="*/ 73547 w 4440347"/>
              <a:gd name="connsiteY5" fmla="*/ 0 h 6858000"/>
              <a:gd name="connsiteX0" fmla="*/ 34879 w 4401679"/>
              <a:gd name="connsiteY0" fmla="*/ 0 h 6858000"/>
              <a:gd name="connsiteX1" fmla="*/ 4401679 w 4401679"/>
              <a:gd name="connsiteY1" fmla="*/ 0 h 6858000"/>
              <a:gd name="connsiteX2" fmla="*/ 4401679 w 4401679"/>
              <a:gd name="connsiteY2" fmla="*/ 6858000 h 6858000"/>
              <a:gd name="connsiteX3" fmla="*/ 34879 w 4401679"/>
              <a:gd name="connsiteY3" fmla="*/ 6858000 h 6858000"/>
              <a:gd name="connsiteX4" fmla="*/ 85051 w 4401679"/>
              <a:gd name="connsiteY4" fmla="*/ 3492843 h 6858000"/>
              <a:gd name="connsiteX5" fmla="*/ 34879 w 4401679"/>
              <a:gd name="connsiteY5" fmla="*/ 0 h 6858000"/>
              <a:gd name="connsiteX0" fmla="*/ 28717 w 4395517"/>
              <a:gd name="connsiteY0" fmla="*/ 0 h 6858000"/>
              <a:gd name="connsiteX1" fmla="*/ 4395517 w 4395517"/>
              <a:gd name="connsiteY1" fmla="*/ 0 h 6858000"/>
              <a:gd name="connsiteX2" fmla="*/ 4395517 w 4395517"/>
              <a:gd name="connsiteY2" fmla="*/ 6858000 h 6858000"/>
              <a:gd name="connsiteX3" fmla="*/ 28717 w 4395517"/>
              <a:gd name="connsiteY3" fmla="*/ 6858000 h 6858000"/>
              <a:gd name="connsiteX4" fmla="*/ 78889 w 4395517"/>
              <a:gd name="connsiteY4" fmla="*/ 3492843 h 6858000"/>
              <a:gd name="connsiteX5" fmla="*/ 28717 w 4395517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60613 w 4427413"/>
              <a:gd name="connsiteY0" fmla="*/ 0 h 6858000"/>
              <a:gd name="connsiteX1" fmla="*/ 4427413 w 4427413"/>
              <a:gd name="connsiteY1" fmla="*/ 0 h 6858000"/>
              <a:gd name="connsiteX2" fmla="*/ 4427413 w 4427413"/>
              <a:gd name="connsiteY2" fmla="*/ 6858000 h 6858000"/>
              <a:gd name="connsiteX3" fmla="*/ 60613 w 4427413"/>
              <a:gd name="connsiteY3" fmla="*/ 6858000 h 6858000"/>
              <a:gd name="connsiteX4" fmla="*/ 110785 w 4427413"/>
              <a:gd name="connsiteY4" fmla="*/ 3492843 h 6858000"/>
              <a:gd name="connsiteX5" fmla="*/ 60613 w 4427413"/>
              <a:gd name="connsiteY5" fmla="*/ 0 h 6858000"/>
              <a:gd name="connsiteX0" fmla="*/ 545850 w 4912650"/>
              <a:gd name="connsiteY0" fmla="*/ 0 h 6858000"/>
              <a:gd name="connsiteX1" fmla="*/ 4912650 w 4912650"/>
              <a:gd name="connsiteY1" fmla="*/ 0 h 6858000"/>
              <a:gd name="connsiteX2" fmla="*/ 4912650 w 4912650"/>
              <a:gd name="connsiteY2" fmla="*/ 6858000 h 6858000"/>
              <a:gd name="connsiteX3" fmla="*/ 545850 w 4912650"/>
              <a:gd name="connsiteY3" fmla="*/ 6858000 h 6858000"/>
              <a:gd name="connsiteX4" fmla="*/ 545850 w 4912650"/>
              <a:gd name="connsiteY4" fmla="*/ 0 h 6858000"/>
              <a:gd name="connsiteX0" fmla="*/ 323467 w 4690267"/>
              <a:gd name="connsiteY0" fmla="*/ 0 h 6858000"/>
              <a:gd name="connsiteX1" fmla="*/ 4690267 w 4690267"/>
              <a:gd name="connsiteY1" fmla="*/ 0 h 6858000"/>
              <a:gd name="connsiteX2" fmla="*/ 4690267 w 4690267"/>
              <a:gd name="connsiteY2" fmla="*/ 6858000 h 6858000"/>
              <a:gd name="connsiteX3" fmla="*/ 323467 w 4690267"/>
              <a:gd name="connsiteY3" fmla="*/ 6858000 h 6858000"/>
              <a:gd name="connsiteX4" fmla="*/ 323467 w 4690267"/>
              <a:gd name="connsiteY4" fmla="*/ 0 h 6858000"/>
              <a:gd name="connsiteX0" fmla="*/ 0 w 4366800"/>
              <a:gd name="connsiteY0" fmla="*/ 0 h 6858000"/>
              <a:gd name="connsiteX1" fmla="*/ 4366800 w 4366800"/>
              <a:gd name="connsiteY1" fmla="*/ 0 h 6858000"/>
              <a:gd name="connsiteX2" fmla="*/ 4366800 w 4366800"/>
              <a:gd name="connsiteY2" fmla="*/ 6858000 h 6858000"/>
              <a:gd name="connsiteX3" fmla="*/ 0 w 4366800"/>
              <a:gd name="connsiteY3" fmla="*/ 6858000 h 6858000"/>
              <a:gd name="connsiteX4" fmla="*/ 0 w 436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800" h="6858000">
                <a:moveTo>
                  <a:pt x="0" y="0"/>
                </a:moveTo>
                <a:lnTo>
                  <a:pt x="4366800" y="0"/>
                </a:lnTo>
                <a:lnTo>
                  <a:pt x="4366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7" name="Rak koppling 6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koppling 7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750" y="3515047"/>
            <a:ext cx="6120000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</p:spTree>
    <p:extLst>
      <p:ext uri="{BB962C8B-B14F-4D97-AF65-F5344CB8AC3E}">
        <p14:creationId xmlns:p14="http://schemas.microsoft.com/office/powerpoint/2010/main" val="396414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sidobild bö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1423" y="404664"/>
            <a:ext cx="8352001" cy="936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1423" y="1628800"/>
            <a:ext cx="6553002" cy="39658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4pPr>
              <a:defRPr sz="1300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bild 17"/>
          <p:cNvSpPr>
            <a:spLocks noGrp="1" noChangeAspect="1"/>
          </p:cNvSpPr>
          <p:nvPr>
            <p:ph type="pic" sz="quarter" idx="10"/>
          </p:nvPr>
        </p:nvSpPr>
        <p:spPr>
          <a:xfrm>
            <a:off x="8761363" y="0"/>
            <a:ext cx="3429405" cy="6858005"/>
          </a:xfrm>
          <a:custGeom>
            <a:avLst/>
            <a:gdLst>
              <a:gd name="connsiteX0" fmla="*/ 0 w 4320000"/>
              <a:gd name="connsiteY0" fmla="*/ 2160000 h 4320000"/>
              <a:gd name="connsiteX1" fmla="*/ 2160000 w 4320000"/>
              <a:gd name="connsiteY1" fmla="*/ 0 h 4320000"/>
              <a:gd name="connsiteX2" fmla="*/ 4320000 w 4320000"/>
              <a:gd name="connsiteY2" fmla="*/ 2160000 h 4320000"/>
              <a:gd name="connsiteX3" fmla="*/ 2160000 w 4320000"/>
              <a:gd name="connsiteY3" fmla="*/ 4320000 h 4320000"/>
              <a:gd name="connsiteX4" fmla="*/ 0 w 4320000"/>
              <a:gd name="connsiteY4" fmla="*/ 2160000 h 4320000"/>
              <a:gd name="connsiteX0" fmla="*/ 0 w 2430000"/>
              <a:gd name="connsiteY0" fmla="*/ 2220043 h 4440086"/>
              <a:gd name="connsiteX1" fmla="*/ 2160000 w 2430000"/>
              <a:gd name="connsiteY1" fmla="*/ 60043 h 4440086"/>
              <a:gd name="connsiteX2" fmla="*/ 2160000 w 2430000"/>
              <a:gd name="connsiteY2" fmla="*/ 4380043 h 4440086"/>
              <a:gd name="connsiteX3" fmla="*/ 0 w 2430000"/>
              <a:gd name="connsiteY3" fmla="*/ 2220043 h 4440086"/>
              <a:gd name="connsiteX0" fmla="*/ 0 w 2325261"/>
              <a:gd name="connsiteY0" fmla="*/ 2220043 h 4440086"/>
              <a:gd name="connsiteX1" fmla="*/ 2160000 w 2325261"/>
              <a:gd name="connsiteY1" fmla="*/ 60043 h 4440086"/>
              <a:gd name="connsiteX2" fmla="*/ 2160000 w 2325261"/>
              <a:gd name="connsiteY2" fmla="*/ 4380043 h 4440086"/>
              <a:gd name="connsiteX3" fmla="*/ 0 w 2325261"/>
              <a:gd name="connsiteY3" fmla="*/ 2220043 h 4440086"/>
              <a:gd name="connsiteX0" fmla="*/ 0 w 2164979"/>
              <a:gd name="connsiteY0" fmla="*/ 2220043 h 4440086"/>
              <a:gd name="connsiteX1" fmla="*/ 2160000 w 2164979"/>
              <a:gd name="connsiteY1" fmla="*/ 60043 h 4440086"/>
              <a:gd name="connsiteX2" fmla="*/ 2160000 w 2164979"/>
              <a:gd name="connsiteY2" fmla="*/ 4380043 h 4440086"/>
              <a:gd name="connsiteX3" fmla="*/ 0 w 2164979"/>
              <a:gd name="connsiteY3" fmla="*/ 2220043 h 4440086"/>
              <a:gd name="connsiteX0" fmla="*/ 0 w 2162096"/>
              <a:gd name="connsiteY0" fmla="*/ 2220043 h 4440086"/>
              <a:gd name="connsiteX1" fmla="*/ 2160000 w 2162096"/>
              <a:gd name="connsiteY1" fmla="*/ 60043 h 4440086"/>
              <a:gd name="connsiteX2" fmla="*/ 2160000 w 2162096"/>
              <a:gd name="connsiteY2" fmla="*/ 4380043 h 4440086"/>
              <a:gd name="connsiteX3" fmla="*/ 0 w 2162096"/>
              <a:gd name="connsiteY3" fmla="*/ 2220043 h 4440086"/>
              <a:gd name="connsiteX0" fmla="*/ 0 w 2162096"/>
              <a:gd name="connsiteY0" fmla="*/ 2160000 h 4380043"/>
              <a:gd name="connsiteX1" fmla="*/ 2160000 w 2162096"/>
              <a:gd name="connsiteY1" fmla="*/ 0 h 4380043"/>
              <a:gd name="connsiteX2" fmla="*/ 2160000 w 2162096"/>
              <a:gd name="connsiteY2" fmla="*/ 4320000 h 4380043"/>
              <a:gd name="connsiteX3" fmla="*/ 0 w 2162096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0 w 2160000"/>
              <a:gd name="connsiteY0" fmla="*/ 2160000 h 4380043"/>
              <a:gd name="connsiteX1" fmla="*/ 2160000 w 2160000"/>
              <a:gd name="connsiteY1" fmla="*/ 0 h 4380043"/>
              <a:gd name="connsiteX2" fmla="*/ 2160000 w 2160000"/>
              <a:gd name="connsiteY2" fmla="*/ 4320000 h 4380043"/>
              <a:gd name="connsiteX3" fmla="*/ 0 w 2160000"/>
              <a:gd name="connsiteY3" fmla="*/ 2160000 h 4380043"/>
              <a:gd name="connsiteX0" fmla="*/ 475 w 2160475"/>
              <a:gd name="connsiteY0" fmla="*/ 2160000 h 4404174"/>
              <a:gd name="connsiteX1" fmla="*/ 2160475 w 2160475"/>
              <a:gd name="connsiteY1" fmla="*/ 0 h 4404174"/>
              <a:gd name="connsiteX2" fmla="*/ 2160475 w 2160475"/>
              <a:gd name="connsiteY2" fmla="*/ 4320000 h 4404174"/>
              <a:gd name="connsiteX3" fmla="*/ 475 w 2160475"/>
              <a:gd name="connsiteY3" fmla="*/ 2160000 h 4404174"/>
              <a:gd name="connsiteX0" fmla="*/ 401 w 2160401"/>
              <a:gd name="connsiteY0" fmla="*/ 2160005 h 4404179"/>
              <a:gd name="connsiteX1" fmla="*/ 2160401 w 2160401"/>
              <a:gd name="connsiteY1" fmla="*/ 5 h 4404179"/>
              <a:gd name="connsiteX2" fmla="*/ 2160401 w 2160401"/>
              <a:gd name="connsiteY2" fmla="*/ 4320005 h 4404179"/>
              <a:gd name="connsiteX3" fmla="*/ 401 w 2160401"/>
              <a:gd name="connsiteY3" fmla="*/ 2160005 h 4404179"/>
              <a:gd name="connsiteX0" fmla="*/ 401 w 2160401"/>
              <a:gd name="connsiteY0" fmla="*/ 2160005 h 4320289"/>
              <a:gd name="connsiteX1" fmla="*/ 2160401 w 2160401"/>
              <a:gd name="connsiteY1" fmla="*/ 5 h 4320289"/>
              <a:gd name="connsiteX2" fmla="*/ 2160401 w 2160401"/>
              <a:gd name="connsiteY2" fmla="*/ 4320005 h 4320289"/>
              <a:gd name="connsiteX3" fmla="*/ 401 w 2160401"/>
              <a:gd name="connsiteY3" fmla="*/ 2160005 h 4320289"/>
              <a:gd name="connsiteX0" fmla="*/ 401 w 2160401"/>
              <a:gd name="connsiteY0" fmla="*/ 2169630 h 4320295"/>
              <a:gd name="connsiteX1" fmla="*/ 2160401 w 2160401"/>
              <a:gd name="connsiteY1" fmla="*/ 5 h 4320295"/>
              <a:gd name="connsiteX2" fmla="*/ 2160401 w 2160401"/>
              <a:gd name="connsiteY2" fmla="*/ 4320005 h 4320295"/>
              <a:gd name="connsiteX3" fmla="*/ 401 w 2160401"/>
              <a:gd name="connsiteY3" fmla="*/ 2169630 h 43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401" h="4320295">
                <a:moveTo>
                  <a:pt x="401" y="2169630"/>
                </a:moveTo>
                <a:cubicBezTo>
                  <a:pt x="-30369" y="458228"/>
                  <a:pt x="1719533" y="-1890"/>
                  <a:pt x="2160401" y="5"/>
                </a:cubicBezTo>
                <a:lnTo>
                  <a:pt x="2160401" y="4320005"/>
                </a:lnTo>
                <a:cubicBezTo>
                  <a:pt x="1742649" y="4333496"/>
                  <a:pt x="31171" y="3881032"/>
                  <a:pt x="401" y="216963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957409" y="3514706"/>
            <a:ext cx="6120682" cy="324000"/>
          </a:xfrm>
        </p:spPr>
        <p:txBody>
          <a:bodyPr bIns="7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PLATS FÖR FOTOGRAF ELLER KÄLLA 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619124"/>
            <a:ext cx="7471719" cy="50236"/>
            <a:chOff x="0" y="6619124"/>
            <a:chExt cx="7471719" cy="50236"/>
          </a:xfrm>
        </p:grpSpPr>
        <p:cxnSp>
          <p:nvCxnSpPr>
            <p:cNvPr id="11" name="Rak koppling 10"/>
            <p:cNvCxnSpPr/>
            <p:nvPr userDrawn="1"/>
          </p:nvCxnSpPr>
          <p:spPr>
            <a:xfrm>
              <a:off x="0" y="6619124"/>
              <a:ext cx="74717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/>
            <p:cNvCxnSpPr/>
            <p:nvPr userDrawn="1"/>
          </p:nvCxnSpPr>
          <p:spPr>
            <a:xfrm>
              <a:off x="0" y="6669360"/>
              <a:ext cx="61200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29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539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52" r:id="rId2"/>
    <p:sldLayoutId id="2147483720" r:id="rId3"/>
    <p:sldLayoutId id="2147483750" r:id="rId4"/>
    <p:sldLayoutId id="2147483717" r:id="rId5"/>
    <p:sldLayoutId id="2147483749" r:id="rId6"/>
    <p:sldLayoutId id="2147483742" r:id="rId7"/>
    <p:sldLayoutId id="2147483729" r:id="rId8"/>
    <p:sldLayoutId id="2147483724" r:id="rId9"/>
    <p:sldLayoutId id="2147483745" r:id="rId10"/>
    <p:sldLayoutId id="2147483735" r:id="rId11"/>
    <p:sldLayoutId id="2147483736" r:id="rId12"/>
    <p:sldLayoutId id="2147483737" r:id="rId13"/>
    <p:sldLayoutId id="2147483739" r:id="rId14"/>
    <p:sldLayoutId id="2147483740" r:id="rId15"/>
    <p:sldLayoutId id="2147483741" r:id="rId16"/>
    <p:sldLayoutId id="2147483751" r:id="rId17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50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79388" algn="l" defTabSz="914400" rtl="0" eaLnBrk="1" latinLnBrk="0" hangingPunct="1">
        <a:lnSpc>
          <a:spcPct val="105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26" userDrawn="1">
          <p15:clr>
            <a:srgbClr val="F26B43"/>
          </p15:clr>
        </p15:guide>
        <p15:guide id="1" pos="470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521" userDrawn="1">
          <p15:clr>
            <a:srgbClr val="F26B43"/>
          </p15:clr>
        </p15:guide>
        <p15:guide id="5" pos="71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911225" y="404664"/>
            <a:ext cx="10368198" cy="936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911425" y="1628800"/>
            <a:ext cx="10368000" cy="396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80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0000" indent="-270000" algn="l" defTabSz="914400" rtl="0" eaLnBrk="1" latinLnBrk="0" hangingPunct="1">
        <a:lnSpc>
          <a:spcPts val="2500"/>
        </a:lnSpc>
        <a:spcBef>
          <a:spcPts val="1000"/>
        </a:spcBef>
        <a:spcAft>
          <a:spcPts val="300"/>
        </a:spcAft>
        <a:buClr>
          <a:srgbClr val="0065AC"/>
        </a:buClr>
        <a:buFont typeface="Tahoma" panose="020B060403050404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8000" indent="-180000" algn="l" defTabSz="914400" rtl="0" eaLnBrk="1" latinLnBrk="0" hangingPunct="1">
        <a:lnSpc>
          <a:spcPts val="2100"/>
        </a:lnSpc>
        <a:spcBef>
          <a:spcPts val="500"/>
        </a:spcBef>
        <a:spcAft>
          <a:spcPts val="200"/>
        </a:spcAft>
        <a:buFont typeface="Tahoma" panose="020B060403050404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48000" indent="-180000" algn="l" defTabSz="914400" rtl="0" eaLnBrk="1" latinLnBrk="0" hangingPunct="1">
        <a:lnSpc>
          <a:spcPts val="19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folkhalsomyndigheten.se/en-god-och-jamlik-halsa-pa-alla-nivaer/stodstruktur-for-det-statliga-folkhalsoarbetet/" TargetMode="External"/><Relationship Id="rId7" Type="http://schemas.openxmlformats.org/officeDocument/2006/relationships/hyperlink" Target="https://www.folkhalsomyndigheten.se/en-god-och-jamlik-halsa-pa-alla-nivaer/stodstruktur-for-det-statliga-folkhalsoarbetet/illustrationer-av-folkhalsopolitikens-atta-malomrad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hyperlink" Target="https://www.folkhalsomyndigheten.se/en-god-och-jamlik-halsa-pa-alla-nivaer/stodstruktur-for-det-statliga-folkhalsoarbetet/faktablad-om-folkhalsopolitikens-atta-malomraden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folkhalsomyndigheten.se/publikationer-och-material/publikationsarkiv/f/folkhalsans-utveckling-arsrapport-2022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olkhalsomyndigheten.se/karnindikatorer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folkhalsomyndigheten.se/folkhalsorapportering-statistik/tolkad-rapportering/folkhalsans-utveckling/resulta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fohm-app.folkhalsomyndigheten.se/Folkhalsodata/pxweb/sv/A_Folkhalsodata/A_Folkhalsodata/?pk_vid=cdbbf1c76ae6be691676647924ba3098" TargetMode="External"/><Relationship Id="rId7" Type="http://schemas.openxmlformats.org/officeDocument/2006/relationships/hyperlink" Target="https://www.folkhalsomyndigheten.se/en-god-och-jamlik-halsa-pa-alla-nivaer/tema-folkhalsa/vem-gor-vad/kontaktytor-inom-folkhalsoomrad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hyperlink" Target="https://www.folkhalsomyndigheten.se/datavisualisering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hm.se/publikationer-och-material/publikationsarkiv/f/folkhalsan-i-sverige-arsrapport-202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hm.se/publikationer-och-material/publikationsarkiv/f/folkhalsan-i-sverige-arsrapport-202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hm.se/publikationer-och-material/publikationsarkiv/f/folkhalsan-i-sverige-arsrapport-202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hm.se/publikationer-och-material/publikationsarkiv/f/folkhalsan-i-sverige-arsrapport-2023/" TargetMode="Externa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hyperlink" Target="https://www.fohm.se/publikationer-och-material/publikationsarkiv/f/folkhalsan-i-sverige-arsrapport-20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Riktlinjer för användning av stödmaterialet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11423" y="1628800"/>
            <a:ext cx="3888433" cy="3384376"/>
          </a:xfrm>
        </p:spPr>
        <p:txBody>
          <a:bodyPr/>
          <a:lstStyle/>
          <a:p>
            <a:pPr lvl="0"/>
            <a:r>
              <a:rPr lang="sv-SE" sz="1100" dirty="0" smtClean="0"/>
              <a:t>Presentationen </a:t>
            </a:r>
            <a:r>
              <a:rPr lang="sv-SE" sz="1100" dirty="0"/>
              <a:t>är </a:t>
            </a:r>
            <a:r>
              <a:rPr lang="sv-SE" sz="1100" dirty="0" smtClean="0"/>
              <a:t>fri </a:t>
            </a:r>
            <a:r>
              <a:rPr lang="sv-SE" sz="1100" dirty="0"/>
              <a:t>att använda så länge riktlinjerna följs och så länge </a:t>
            </a:r>
            <a:r>
              <a:rPr lang="sv-SE" sz="1100" dirty="0" smtClean="0"/>
              <a:t>den </a:t>
            </a:r>
            <a:r>
              <a:rPr lang="sv-SE" sz="1100" dirty="0"/>
              <a:t>används i syfte att representera folkhälsopolitiken och dess genomförande.</a:t>
            </a:r>
          </a:p>
          <a:p>
            <a:pPr lvl="0"/>
            <a:r>
              <a:rPr lang="sv-SE" sz="1100" dirty="0"/>
              <a:t>Presentationsmaterialet får användas i sin helhet eller i delar, men presentationen ska alltid innehålla </a:t>
            </a:r>
            <a:r>
              <a:rPr lang="sv-SE" sz="1100" dirty="0" err="1"/>
              <a:t>startbild</a:t>
            </a:r>
            <a:r>
              <a:rPr lang="sv-SE" sz="1100" dirty="0"/>
              <a:t> och slutbild från ursprungspresentationen, den senare med Folkhälsomyndighetens logga. Innehållet i materialet får kompletteras, men existerande innehåll får inte ändras. </a:t>
            </a:r>
          </a:p>
          <a:p>
            <a:pPr lvl="0"/>
            <a:r>
              <a:rPr lang="sv-SE" sz="1100" dirty="0"/>
              <a:t>Storlek på texter, grafer och illustrationer får inte ändras.</a:t>
            </a:r>
          </a:p>
          <a:p>
            <a:endParaRPr lang="sv-SE" sz="9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5231904" y="1628800"/>
            <a:ext cx="4248472" cy="3456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300"/>
              </a:spcAft>
              <a:buClr>
                <a:srgbClr val="0065AC"/>
              </a:buClr>
              <a:buFont typeface="Tahoma" panose="020B060403050404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200"/>
              </a:spcAft>
              <a:buFont typeface="Tahom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79388" algn="l" defTabSz="914400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Tahoma" panose="020B060403050404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100" b="1" dirty="0">
                <a:latin typeface="+mj-lt"/>
              </a:rPr>
              <a:t>Instruktion i varje bild</a:t>
            </a:r>
            <a:endParaRPr lang="sv-SE" sz="1100" b="1" dirty="0" smtClean="0">
              <a:latin typeface="+mj-lt"/>
            </a:endParaRPr>
          </a:p>
          <a:p>
            <a:r>
              <a:rPr lang="sv-SE" sz="1100" dirty="0" smtClean="0"/>
              <a:t>I anteckningarna till varje bild finns både syftet med avsnittet/kapitlet/bilden och talepunkter.</a:t>
            </a:r>
          </a:p>
          <a:p>
            <a:r>
              <a:rPr lang="sv-SE" sz="1100" b="1" i="1" dirty="0" smtClean="0"/>
              <a:t>Syfte med X…</a:t>
            </a:r>
            <a:endParaRPr lang="sv-SE" sz="1100" dirty="0" smtClean="0"/>
          </a:p>
          <a:p>
            <a:pPr lvl="1"/>
            <a:r>
              <a:rPr lang="sv-SE" sz="1000" dirty="0" smtClean="0"/>
              <a:t>Här ger vi en kort beskrivning av syftet med aktuell bild, kapitel eller avsnitt.</a:t>
            </a:r>
          </a:p>
          <a:p>
            <a:r>
              <a:rPr lang="sv-SE" sz="1100" b="1" dirty="0" smtClean="0"/>
              <a:t>Talepunkter</a:t>
            </a:r>
            <a:endParaRPr lang="sv-SE" sz="1100" dirty="0" smtClean="0"/>
          </a:p>
          <a:p>
            <a:pPr lvl="1"/>
            <a:r>
              <a:rPr lang="sv-SE" sz="1000" dirty="0" smtClean="0"/>
              <a:t>Förslag på vad presentatör kan lyfta och beskriva enligt innehåll i den aktuella bilden.</a:t>
            </a:r>
            <a:endParaRPr lang="sv-SE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4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Folkhälsomyndighetens verktyg och 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5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911225" y="3789040"/>
            <a:ext cx="2880000" cy="2736304"/>
          </a:xfrm>
        </p:spPr>
        <p:txBody>
          <a:bodyPr/>
          <a:lstStyle/>
          <a:p>
            <a:r>
              <a:rPr lang="sv-SE" b="1" dirty="0" smtClean="0"/>
              <a:t>Genomförandet av </a:t>
            </a:r>
            <a:br>
              <a:rPr lang="sv-SE" b="1" dirty="0" smtClean="0"/>
            </a:br>
            <a:r>
              <a:rPr lang="sv-SE" b="1" dirty="0" smtClean="0"/>
              <a:t>den nationella folkhälsopolitiken</a:t>
            </a:r>
            <a:endParaRPr lang="sv-SE" dirty="0"/>
          </a:p>
          <a:p>
            <a:r>
              <a:rPr lang="sv-SE" sz="1800" dirty="0" smtClean="0">
                <a:hlinkClick r:id="rId3"/>
              </a:rPr>
              <a:t>Mer information om hur FoHM arbetar för att genomföra den nationella folkhälsopolitiken.</a:t>
            </a:r>
            <a:endParaRPr lang="sv-SE" sz="1800" dirty="0" smtClean="0"/>
          </a:p>
        </p:txBody>
      </p:sp>
      <p:pic>
        <p:nvPicPr>
          <p:cNvPr id="2" name="Platshållare för bild 1" descr="Decorative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1726"/>
          <a:stretch>
            <a:fillRect/>
          </a:stretch>
        </p:blipFill>
        <p:spPr>
          <a:xfrm>
            <a:off x="1271588" y="1340768"/>
            <a:ext cx="2159000" cy="21590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3789040"/>
            <a:ext cx="2880000" cy="2736304"/>
          </a:xfrm>
        </p:spPr>
        <p:txBody>
          <a:bodyPr/>
          <a:lstStyle/>
          <a:p>
            <a:r>
              <a:rPr lang="sv-SE" b="1" dirty="0" smtClean="0"/>
              <a:t>Faktablad om folkhälsopolitikens åtta målområden</a:t>
            </a:r>
          </a:p>
          <a:p>
            <a:r>
              <a:rPr lang="sv-SE" sz="1800" dirty="0" smtClean="0">
                <a:hlinkClick r:id="rId5"/>
              </a:rPr>
              <a:t>En kortfattad och summerande översikt till folkhälsopolitikens åtta målområden för aktörer på alla nivåer.</a:t>
            </a:r>
            <a:endParaRPr lang="sv-SE" sz="1800" dirty="0" smtClean="0"/>
          </a:p>
        </p:txBody>
      </p:sp>
      <p:pic>
        <p:nvPicPr>
          <p:cNvPr id="12" name="Platshållare för bild 11" descr="Decorative" title="Decorative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2326"/>
          <a:stretch>
            <a:fillRect/>
          </a:stretch>
        </p:blipFill>
        <p:spPr>
          <a:xfrm>
            <a:off x="5014913" y="1340768"/>
            <a:ext cx="2160587" cy="215900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8399423" y="3789040"/>
            <a:ext cx="2880000" cy="2736304"/>
          </a:xfrm>
        </p:spPr>
        <p:txBody>
          <a:bodyPr/>
          <a:lstStyle/>
          <a:p>
            <a:r>
              <a:rPr lang="sv-SE" b="1" dirty="0"/>
              <a:t>Illustrationer av folkhälsopolitikens åtta målområden</a:t>
            </a:r>
          </a:p>
          <a:p>
            <a:r>
              <a:rPr lang="sv-SE" sz="1800" dirty="0" smtClean="0">
                <a:hlinkClick r:id="rId7"/>
              </a:rPr>
              <a:t>Nedladdningsbara illustrationer som kan användas av alla FoHMs målgrupper.</a:t>
            </a:r>
            <a:endParaRPr lang="sv-SE" sz="1800" dirty="0" smtClean="0"/>
          </a:p>
        </p:txBody>
      </p:sp>
      <p:pic>
        <p:nvPicPr>
          <p:cNvPr id="10" name="Platshållare för bild 9" descr="Decorative" title="Decorative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r="4339"/>
          <a:stretch>
            <a:fillRect/>
          </a:stretch>
        </p:blipFill>
        <p:spPr>
          <a:xfrm>
            <a:off x="8759825" y="1340768"/>
            <a:ext cx="2159000" cy="2159000"/>
          </a:xfr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911225" y="260648"/>
            <a:ext cx="10368198" cy="360040"/>
          </a:xfrm>
        </p:spPr>
        <p:txBody>
          <a:bodyPr/>
          <a:lstStyle/>
          <a:p>
            <a:r>
              <a:rPr lang="sv-SE" dirty="0" smtClean="0"/>
              <a:t>Folkhälsomyndighetens verktyg och 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55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911225" y="3717032"/>
            <a:ext cx="2880000" cy="3096344"/>
          </a:xfrm>
        </p:spPr>
        <p:txBody>
          <a:bodyPr/>
          <a:lstStyle/>
          <a:p>
            <a:r>
              <a:rPr lang="sv-SE" b="1" dirty="0" smtClean="0"/>
              <a:t>Folkhälsan i Sverige – Årsrapport</a:t>
            </a:r>
            <a:endParaRPr lang="sv-SE" b="1" dirty="0"/>
          </a:p>
          <a:p>
            <a:r>
              <a:rPr lang="sv-SE" sz="1800" dirty="0"/>
              <a:t> </a:t>
            </a:r>
            <a:r>
              <a:rPr lang="sv-SE" sz="1800" dirty="0" smtClean="0">
                <a:hlinkClick r:id="rId3"/>
              </a:rPr>
              <a:t>Sammanfattning </a:t>
            </a:r>
            <a:r>
              <a:rPr lang="sv-SE" sz="1800" dirty="0">
                <a:hlinkClick r:id="rId3"/>
              </a:rPr>
              <a:t>av </a:t>
            </a:r>
            <a:r>
              <a:rPr lang="sv-SE" sz="1800" dirty="0" smtClean="0">
                <a:hlinkClick r:id="rId3"/>
              </a:rPr>
              <a:t>folkhälsans utvecklingen och </a:t>
            </a:r>
            <a:r>
              <a:rPr lang="sv-SE" sz="1800" dirty="0">
                <a:hlinkClick r:id="rId3"/>
              </a:rPr>
              <a:t>förutsättningar för hälsa utifrån </a:t>
            </a:r>
            <a:r>
              <a:rPr lang="sv-SE" sz="1800" dirty="0" smtClean="0">
                <a:hlinkClick r:id="rId3"/>
              </a:rPr>
              <a:t>övergripande målet </a:t>
            </a:r>
            <a:r>
              <a:rPr lang="sv-SE" sz="1800" dirty="0">
                <a:hlinkClick r:id="rId3"/>
              </a:rPr>
              <a:t>och </a:t>
            </a:r>
            <a:r>
              <a:rPr lang="sv-SE" sz="1800" dirty="0" smtClean="0">
                <a:hlinkClick r:id="rId3"/>
              </a:rPr>
              <a:t>de åtta målområdena med särskild </a:t>
            </a:r>
            <a:r>
              <a:rPr lang="sv-SE" sz="1800" dirty="0">
                <a:hlinkClick r:id="rId3"/>
              </a:rPr>
              <a:t>fokus på </a:t>
            </a:r>
            <a:r>
              <a:rPr lang="sv-SE" sz="1800" dirty="0" smtClean="0">
                <a:hlinkClick r:id="rId3"/>
              </a:rPr>
              <a:t/>
            </a:r>
            <a:br>
              <a:rPr lang="sv-SE" sz="1800" dirty="0" smtClean="0">
                <a:hlinkClick r:id="rId3"/>
              </a:rPr>
            </a:br>
            <a:r>
              <a:rPr lang="sv-SE" sz="1800" dirty="0" smtClean="0">
                <a:hlinkClick r:id="rId3"/>
              </a:rPr>
              <a:t>jämlik hälsa.</a:t>
            </a:r>
            <a:endParaRPr lang="sv-SE" sz="1800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3717032"/>
            <a:ext cx="2880000" cy="3096344"/>
          </a:xfrm>
        </p:spPr>
        <p:txBody>
          <a:bodyPr/>
          <a:lstStyle/>
          <a:p>
            <a:r>
              <a:rPr lang="sv-SE" b="1" dirty="0"/>
              <a:t>Folkhälsan i </a:t>
            </a:r>
            <a:r>
              <a:rPr lang="sv-SE" b="1" dirty="0" smtClean="0"/>
              <a:t>Sverige</a:t>
            </a:r>
            <a:r>
              <a:rPr lang="sv-SE" b="1" dirty="0"/>
              <a:t> –</a:t>
            </a:r>
            <a:r>
              <a:rPr lang="sv-SE" b="1" dirty="0" smtClean="0"/>
              <a:t> Fördjupat resultat </a:t>
            </a:r>
          </a:p>
          <a:p>
            <a:r>
              <a:rPr lang="sv-SE" sz="1800" dirty="0" smtClean="0">
                <a:hlinkClick r:id="rId4"/>
              </a:rPr>
              <a:t>Fördjupat resultat för ett urval </a:t>
            </a:r>
            <a:r>
              <a:rPr lang="sv-SE" sz="1800" dirty="0">
                <a:hlinkClick r:id="rId4"/>
              </a:rPr>
              <a:t>av indikatorer </a:t>
            </a:r>
            <a:r>
              <a:rPr lang="sv-SE" sz="1800" dirty="0" smtClean="0">
                <a:hlinkClick r:id="rId4"/>
              </a:rPr>
              <a:t>på webbrapportsidor med text</a:t>
            </a:r>
            <a:r>
              <a:rPr lang="sv-SE" sz="1800" dirty="0">
                <a:hlinkClick r:id="rId4"/>
              </a:rPr>
              <a:t>, interaktiva kartor och diagram, och statistiska </a:t>
            </a:r>
            <a:r>
              <a:rPr lang="sv-SE" sz="1800" dirty="0" smtClean="0">
                <a:hlinkClick r:id="rId4"/>
              </a:rPr>
              <a:t>analyser.</a:t>
            </a:r>
            <a:endParaRPr lang="sv-SE" sz="1800" dirty="0" smtClean="0"/>
          </a:p>
        </p:txBody>
      </p:sp>
      <p:pic>
        <p:nvPicPr>
          <p:cNvPr id="9" name="Platshållare för bild 8" descr="Decorative" title="Decorative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r="16896"/>
          <a:stretch>
            <a:fillRect/>
          </a:stretch>
        </p:blipFill>
        <p:spPr>
          <a:xfrm>
            <a:off x="5014913" y="1268760"/>
            <a:ext cx="2160587" cy="215900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8399423" y="3717032"/>
            <a:ext cx="2880000" cy="2016224"/>
          </a:xfrm>
        </p:spPr>
        <p:txBody>
          <a:bodyPr/>
          <a:lstStyle/>
          <a:p>
            <a:r>
              <a:rPr lang="sv-SE" b="1" dirty="0"/>
              <a:t>Folkhälsan i </a:t>
            </a:r>
            <a:r>
              <a:rPr lang="sv-SE" b="1" dirty="0" smtClean="0"/>
              <a:t>Sverige</a:t>
            </a:r>
            <a:r>
              <a:rPr lang="sv-SE" b="1" dirty="0"/>
              <a:t> –</a:t>
            </a:r>
            <a:r>
              <a:rPr lang="sv-SE" b="1" dirty="0" smtClean="0"/>
              <a:t> </a:t>
            </a:r>
            <a:r>
              <a:rPr lang="sv-SE" b="1" dirty="0"/>
              <a:t>Resultat på läns- och kommunnivå</a:t>
            </a:r>
            <a:endParaRPr lang="sv-SE" b="1" dirty="0" smtClean="0"/>
          </a:p>
          <a:p>
            <a:r>
              <a:rPr lang="sv-SE" sz="1800" dirty="0">
                <a:hlinkClick r:id="rId6"/>
              </a:rPr>
              <a:t>W</a:t>
            </a:r>
            <a:r>
              <a:rPr lang="sv-SE" sz="1800" dirty="0" smtClean="0">
                <a:hlinkClick r:id="rId6"/>
              </a:rPr>
              <a:t>ebbaserat verktyg med rörlig grafik för att följa upp kärnindikatorerna på läns- </a:t>
            </a:r>
            <a:r>
              <a:rPr lang="sv-SE" sz="1800" dirty="0">
                <a:hlinkClick r:id="rId6"/>
              </a:rPr>
              <a:t>och </a:t>
            </a:r>
            <a:r>
              <a:rPr lang="sv-SE" sz="1800" dirty="0" smtClean="0">
                <a:hlinkClick r:id="rId6"/>
              </a:rPr>
              <a:t>kommunnivå.</a:t>
            </a:r>
            <a:endParaRPr lang="sv-SE" sz="1800" dirty="0" smtClean="0"/>
          </a:p>
        </p:txBody>
      </p:sp>
      <p:pic>
        <p:nvPicPr>
          <p:cNvPr id="10" name="Platshållare för bild 9" descr="Decorative" title="Decorative"/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>
          <a:xfrm>
            <a:off x="8759825" y="1268760"/>
            <a:ext cx="2159000" cy="2159000"/>
          </a:xfrm>
        </p:spPr>
      </p:pic>
      <p:pic>
        <p:nvPicPr>
          <p:cNvPr id="12" name="Platshållare för bild 11" descr="Decorative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b="13809"/>
          <a:stretch>
            <a:fillRect/>
          </a:stretch>
        </p:blipFill>
        <p:spPr>
          <a:xfrm>
            <a:off x="1270588" y="1268260"/>
            <a:ext cx="2160000" cy="2160000"/>
          </a:xfrm>
        </p:spPr>
      </p:pic>
      <p:sp>
        <p:nvSpPr>
          <p:cNvPr id="8" name="Rubrik 8"/>
          <p:cNvSpPr>
            <a:spLocks noGrp="1"/>
          </p:cNvSpPr>
          <p:nvPr>
            <p:ph type="title"/>
          </p:nvPr>
        </p:nvSpPr>
        <p:spPr>
          <a:xfrm>
            <a:off x="911225" y="260648"/>
            <a:ext cx="10368198" cy="360040"/>
          </a:xfrm>
        </p:spPr>
        <p:txBody>
          <a:bodyPr/>
          <a:lstStyle/>
          <a:p>
            <a:r>
              <a:rPr lang="sv-SE" dirty="0" smtClean="0"/>
              <a:t>Folkhälsomyndighetens verktyg och 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911225" y="3717032"/>
            <a:ext cx="2880000" cy="2376264"/>
          </a:xfrm>
        </p:spPr>
        <p:txBody>
          <a:bodyPr/>
          <a:lstStyle/>
          <a:p>
            <a:r>
              <a:rPr lang="sv-SE" b="1" dirty="0" smtClean="0"/>
              <a:t>Folkhälsodata</a:t>
            </a:r>
          </a:p>
          <a:p>
            <a:r>
              <a:rPr lang="sv-SE" sz="1800" dirty="0">
                <a:hlinkClick r:id="rId3"/>
              </a:rPr>
              <a:t>D</a:t>
            </a:r>
            <a:r>
              <a:rPr lang="sv-SE" sz="1800" dirty="0" smtClean="0">
                <a:hlinkClick r:id="rId3"/>
              </a:rPr>
              <a:t>atabas som </a:t>
            </a:r>
            <a:r>
              <a:rPr lang="sv-SE" sz="1800" dirty="0">
                <a:hlinkClick r:id="rId3"/>
              </a:rPr>
              <a:t>ger möjlighet att skapa tabeller för egen bearbetning. </a:t>
            </a:r>
            <a:r>
              <a:rPr lang="sv-SE" sz="1800" dirty="0" smtClean="0">
                <a:hlinkClick r:id="rId3"/>
              </a:rPr>
              <a:t>Presenterar </a:t>
            </a:r>
            <a:r>
              <a:rPr lang="sv-SE" sz="1800" dirty="0">
                <a:hlinkClick r:id="rId3"/>
              </a:rPr>
              <a:t>statistik </a:t>
            </a:r>
            <a:r>
              <a:rPr lang="sv-SE" sz="1800" dirty="0" smtClean="0">
                <a:hlinkClick r:id="rId3"/>
              </a:rPr>
              <a:t>över </a:t>
            </a:r>
            <a:r>
              <a:rPr lang="sv-SE" sz="1800" dirty="0">
                <a:hlinkClick r:id="rId3"/>
              </a:rPr>
              <a:t>hälsans </a:t>
            </a:r>
            <a:r>
              <a:rPr lang="sv-SE" sz="1800" dirty="0" smtClean="0">
                <a:hlinkClick r:id="rId3"/>
              </a:rPr>
              <a:t>bestämningsfaktorer </a:t>
            </a:r>
            <a:br>
              <a:rPr lang="sv-SE" sz="1800" dirty="0" smtClean="0">
                <a:hlinkClick r:id="rId3"/>
              </a:rPr>
            </a:br>
            <a:r>
              <a:rPr lang="sv-SE" sz="1800" dirty="0" smtClean="0">
                <a:hlinkClick r:id="rId3"/>
              </a:rPr>
              <a:t>och </a:t>
            </a:r>
            <a:r>
              <a:rPr lang="sv-SE" sz="1800" dirty="0">
                <a:hlinkClick r:id="rId3"/>
              </a:rPr>
              <a:t>hälsoutfall</a:t>
            </a:r>
            <a:r>
              <a:rPr lang="sv-SE" sz="1800" dirty="0" smtClean="0">
                <a:hlinkClick r:id="rId3"/>
              </a:rPr>
              <a:t>.</a:t>
            </a:r>
            <a:endParaRPr lang="sv-SE" sz="1800" dirty="0" smtClean="0"/>
          </a:p>
        </p:txBody>
      </p:sp>
      <p:pic>
        <p:nvPicPr>
          <p:cNvPr id="10" name="Platshållare för bild 9" descr="Decorative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7439"/>
          <a:stretch>
            <a:fillRect/>
          </a:stretch>
        </p:blipFill>
        <p:spPr>
          <a:xfrm>
            <a:off x="1271588" y="1268760"/>
            <a:ext cx="2159000" cy="215900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655324" y="3717032"/>
            <a:ext cx="2880000" cy="2952328"/>
          </a:xfrm>
        </p:spPr>
        <p:txBody>
          <a:bodyPr/>
          <a:lstStyle/>
          <a:p>
            <a:r>
              <a:rPr lang="sv-SE" b="1" dirty="0" smtClean="0"/>
              <a:t>FolkhälsoStudio</a:t>
            </a:r>
          </a:p>
          <a:p>
            <a:r>
              <a:rPr lang="sv-SE" sz="1800" dirty="0" smtClean="0">
                <a:hlinkClick r:id="rId5"/>
              </a:rPr>
              <a:t>Visualiseringsverktyg som kan </a:t>
            </a:r>
            <a:r>
              <a:rPr lang="sv-SE" sz="1800" dirty="0">
                <a:hlinkClick r:id="rId5"/>
              </a:rPr>
              <a:t>användas för att skapa interaktiva presentationer med olika diagram </a:t>
            </a:r>
            <a:r>
              <a:rPr lang="sv-SE" sz="1800" dirty="0" smtClean="0">
                <a:hlinkClick r:id="rId5"/>
              </a:rPr>
              <a:t>och </a:t>
            </a:r>
            <a:r>
              <a:rPr lang="sv-SE" sz="1800" dirty="0">
                <a:hlinkClick r:id="rId5"/>
              </a:rPr>
              <a:t>kartor. </a:t>
            </a:r>
            <a:r>
              <a:rPr lang="sv-SE" sz="1800" dirty="0" smtClean="0">
                <a:hlinkClick r:id="rId5"/>
              </a:rPr>
              <a:t>Presenterar </a:t>
            </a:r>
            <a:br>
              <a:rPr lang="sv-SE" sz="1800" dirty="0" smtClean="0">
                <a:hlinkClick r:id="rId5"/>
              </a:rPr>
            </a:br>
            <a:r>
              <a:rPr lang="sv-SE" sz="1800" dirty="0" smtClean="0">
                <a:hlinkClick r:id="rId5"/>
              </a:rPr>
              <a:t>statistik </a:t>
            </a:r>
            <a:r>
              <a:rPr lang="sv-SE" sz="1800" dirty="0">
                <a:hlinkClick r:id="rId5"/>
              </a:rPr>
              <a:t>över hälsans bestämningsfaktorer </a:t>
            </a:r>
            <a:r>
              <a:rPr lang="sv-SE" sz="1800" dirty="0" smtClean="0">
                <a:hlinkClick r:id="rId5"/>
              </a:rPr>
              <a:t/>
            </a:r>
            <a:br>
              <a:rPr lang="sv-SE" sz="1800" dirty="0" smtClean="0">
                <a:hlinkClick r:id="rId5"/>
              </a:rPr>
            </a:br>
            <a:r>
              <a:rPr lang="sv-SE" sz="1800" dirty="0" smtClean="0">
                <a:hlinkClick r:id="rId5"/>
              </a:rPr>
              <a:t>och </a:t>
            </a:r>
            <a:r>
              <a:rPr lang="sv-SE" sz="1800" dirty="0">
                <a:hlinkClick r:id="rId5"/>
              </a:rPr>
              <a:t>hälsoutfall</a:t>
            </a:r>
            <a:r>
              <a:rPr lang="sv-SE" sz="1800" dirty="0" smtClean="0">
                <a:hlinkClick r:id="rId5"/>
              </a:rPr>
              <a:t>.</a:t>
            </a:r>
            <a:endParaRPr lang="sv-SE" sz="1800" dirty="0" smtClean="0"/>
          </a:p>
        </p:txBody>
      </p:sp>
      <p:pic>
        <p:nvPicPr>
          <p:cNvPr id="11" name="Platshållare för bild 10" descr="Decorative" title="Decorative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2830"/>
          <a:stretch>
            <a:fillRect/>
          </a:stretch>
        </p:blipFill>
        <p:spPr>
          <a:xfrm>
            <a:off x="5014913" y="1268760"/>
            <a:ext cx="2160587" cy="215900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8399423" y="3717032"/>
            <a:ext cx="2880000" cy="2520280"/>
          </a:xfrm>
        </p:spPr>
        <p:txBody>
          <a:bodyPr/>
          <a:lstStyle/>
          <a:p>
            <a:r>
              <a:rPr lang="sv-SE" b="1" dirty="0" smtClean="0"/>
              <a:t>Tema folkhälsa</a:t>
            </a:r>
          </a:p>
          <a:p>
            <a:r>
              <a:rPr lang="sv-SE" sz="1800" dirty="0" smtClean="0">
                <a:hlinkClick r:id="rId7"/>
              </a:rPr>
              <a:t>Information </a:t>
            </a:r>
            <a:r>
              <a:rPr lang="sv-SE" sz="1800" dirty="0">
                <a:hlinkClick r:id="rId7"/>
              </a:rPr>
              <a:t>om folkhälsa och vad som påverkar </a:t>
            </a:r>
            <a:r>
              <a:rPr lang="sv-SE" sz="1800" dirty="0" smtClean="0">
                <a:hlinkClick r:id="rId7"/>
              </a:rPr>
              <a:t>den, även </a:t>
            </a:r>
            <a:r>
              <a:rPr lang="sv-SE" sz="1800" dirty="0">
                <a:hlinkClick r:id="rId7"/>
              </a:rPr>
              <a:t>underlag för att planera och genomföra hälsofrämjande och förebyggande </a:t>
            </a:r>
            <a:r>
              <a:rPr lang="sv-SE" sz="1800" dirty="0" smtClean="0">
                <a:hlinkClick r:id="rId7"/>
              </a:rPr>
              <a:t>insatser.</a:t>
            </a:r>
            <a:endParaRPr lang="sv-SE" sz="1800" dirty="0" smtClean="0"/>
          </a:p>
        </p:txBody>
      </p:sp>
      <p:pic>
        <p:nvPicPr>
          <p:cNvPr id="18" name="Platshållare för bild 17" descr="Decorative" title="Decorative"/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1759"/>
          <a:stretch>
            <a:fillRect/>
          </a:stretch>
        </p:blipFill>
        <p:spPr>
          <a:xfrm>
            <a:off x="8759825" y="1268760"/>
            <a:ext cx="2159000" cy="2159000"/>
          </a:xfrm>
        </p:spPr>
      </p:pic>
      <p:sp>
        <p:nvSpPr>
          <p:cNvPr id="8" name="Rubrik 8"/>
          <p:cNvSpPr>
            <a:spLocks noGrp="1"/>
          </p:cNvSpPr>
          <p:nvPr>
            <p:ph type="title"/>
          </p:nvPr>
        </p:nvSpPr>
        <p:spPr>
          <a:xfrm>
            <a:off x="911225" y="260648"/>
            <a:ext cx="10368198" cy="360040"/>
          </a:xfrm>
        </p:spPr>
        <p:txBody>
          <a:bodyPr/>
          <a:lstStyle/>
          <a:p>
            <a:r>
              <a:rPr lang="sv-SE" dirty="0" smtClean="0"/>
              <a:t>Folkhälsomyndighetens verktyg och 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5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Håll dig uppdaterad </a:t>
            </a:r>
            <a:r>
              <a:rPr lang="sv-SE" dirty="0" smtClean="0"/>
              <a:t>via </a:t>
            </a:r>
            <a:r>
              <a:rPr lang="sv-SE" dirty="0"/>
              <a:t>vår </a:t>
            </a:r>
            <a:r>
              <a:rPr lang="sv-SE" dirty="0" smtClean="0"/>
              <a:t>webbplats,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vårt nyhetsbrev och våra sociala </a:t>
            </a:r>
            <a:r>
              <a:rPr lang="sv-SE" dirty="0"/>
              <a:t>medier.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2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Folkhälsan i Sverige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4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Hälsan i Sverige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Generellt god och dödligheten i de vanligaste dödsorsakerna minskar</a:t>
            </a:r>
          </a:p>
          <a:p>
            <a:r>
              <a:rPr lang="sv-SE" dirty="0" smtClean="0"/>
              <a:t>Stora skillnader mellan </a:t>
            </a:r>
            <a:r>
              <a:rPr lang="sv-SE" dirty="0"/>
              <a:t>grupper och inga tecken på minskad relativ ojämlikhet i </a:t>
            </a:r>
            <a:r>
              <a:rPr lang="sv-SE" dirty="0" smtClean="0"/>
              <a:t>hälsa</a:t>
            </a:r>
          </a:p>
          <a:p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ersoner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lägre socioekonomisk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 drabbas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 än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övriga </a:t>
            </a:r>
          </a:p>
          <a:p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Personer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lägre socioekonomisk position har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sämre förutsättningar 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 </a:t>
            </a:r>
            <a:r>
              <a:rPr lang="sv-S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hälsa</a:t>
            </a: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Källa: </a:t>
            </a:r>
            <a:r>
              <a:rPr lang="sv-SE" dirty="0" smtClean="0">
                <a:hlinkClick r:id="rId3"/>
              </a:rPr>
              <a:t>Folkhälsans </a:t>
            </a:r>
            <a:r>
              <a:rPr lang="sv-SE" dirty="0">
                <a:hlinkClick r:id="rId3"/>
              </a:rPr>
              <a:t>utveckling – årsrapport </a:t>
            </a:r>
            <a:r>
              <a:rPr lang="sv-SE" dirty="0" smtClean="0">
                <a:hlinkClick r:id="rId3"/>
              </a:rPr>
              <a:t>2023</a:t>
            </a:r>
            <a:endParaRPr lang="sv-SE" dirty="0"/>
          </a:p>
        </p:txBody>
      </p:sp>
      <p:pic>
        <p:nvPicPr>
          <p:cNvPr id="6" name="Bildobjekt 5" descr="Folkhälsan i Sverige årsrapport 2023 omslags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812" y="1574282"/>
            <a:ext cx="2840550" cy="4015306"/>
          </a:xfrm>
          <a:prstGeom prst="rect">
            <a:avLst/>
          </a:prstGeom>
          <a:effectLst>
            <a:glow rad="63500">
              <a:schemeClr val="bg1">
                <a:lumMod val="8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1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Hälsan i </a:t>
            </a:r>
            <a:br>
              <a:rPr lang="sv-SE" dirty="0" smtClean="0"/>
            </a:br>
            <a:r>
              <a:rPr lang="sv-SE" dirty="0" smtClean="0"/>
              <a:t>befolkningen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226" y="476672"/>
            <a:ext cx="8694298" cy="936774"/>
          </a:xfrm>
        </p:spPr>
        <p:txBody>
          <a:bodyPr/>
          <a:lstStyle/>
          <a:p>
            <a:r>
              <a:rPr lang="sv-SE" sz="2800" dirty="0"/>
              <a:t>Medellivslängd vid 30 års </a:t>
            </a:r>
            <a:r>
              <a:rPr lang="sv-SE" sz="2800" dirty="0" smtClean="0"/>
              <a:t>ålder efter utbildningsnivå</a:t>
            </a: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>
                <a:hlinkClick r:id="rId3"/>
              </a:rPr>
              <a:t>Folkhälsans utveckling – årsrapport </a:t>
            </a:r>
            <a:r>
              <a:rPr lang="sv-SE" dirty="0" smtClean="0">
                <a:hlinkClick r:id="rId3"/>
              </a:rPr>
              <a:t>2023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911424" y="289124"/>
            <a:ext cx="9918099" cy="1224000"/>
            <a:chOff x="911424" y="611284"/>
            <a:chExt cx="9918099" cy="1224000"/>
          </a:xfrm>
        </p:grpSpPr>
        <p:pic>
          <p:nvPicPr>
            <p:cNvPr id="9" name="Bildobjekt 8" descr="Decorative" title="Decorativ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5523" y="611284"/>
              <a:ext cx="1224000" cy="1224000"/>
            </a:xfrm>
            <a:prstGeom prst="rect">
              <a:avLst/>
            </a:prstGeom>
          </p:spPr>
        </p:pic>
        <p:cxnSp>
          <p:nvCxnSpPr>
            <p:cNvPr id="10" name="Rak koppling 9" descr="Decorative" title="Decorative"/>
            <p:cNvCxnSpPr/>
            <p:nvPr/>
          </p:nvCxnSpPr>
          <p:spPr>
            <a:xfrm>
              <a:off x="911424" y="1835284"/>
              <a:ext cx="936096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Grupp 14"/>
          <p:cNvGrpSpPr/>
          <p:nvPr/>
        </p:nvGrpSpPr>
        <p:grpSpPr>
          <a:xfrm>
            <a:off x="314636" y="1830537"/>
            <a:ext cx="5491054" cy="4046335"/>
            <a:chOff x="-2567" y="0"/>
            <a:chExt cx="2378567" cy="1512000"/>
          </a:xfrm>
        </p:grpSpPr>
        <p:graphicFrame>
          <p:nvGraphicFramePr>
            <p:cNvPr id="16" name="Diagram 15" descr="Återstående medellivslängd (antal år) vid 30 års ålder, inrikes födda. Kvinnor, fördelat på utbildningsnivå, 2006–2021"/>
            <p:cNvGraphicFramePr/>
            <p:nvPr>
              <p:extLst>
                <p:ext uri="{D42A27DB-BD31-4B8C-83A1-F6EECF244321}">
                  <p14:modId xmlns:p14="http://schemas.microsoft.com/office/powerpoint/2010/main" val="3396855546"/>
                </p:ext>
              </p:extLst>
            </p:nvPr>
          </p:nvGraphicFramePr>
          <p:xfrm>
            <a:off x="0" y="0"/>
            <a:ext cx="2376000" cy="15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7" name="Grupp 16"/>
            <p:cNvGrpSpPr/>
            <p:nvPr/>
          </p:nvGrpSpPr>
          <p:grpSpPr>
            <a:xfrm>
              <a:off x="-2567" y="1116146"/>
              <a:ext cx="301017" cy="186306"/>
              <a:chOff x="1795" y="1116149"/>
              <a:chExt cx="250889" cy="248940"/>
            </a:xfrm>
          </p:grpSpPr>
          <p:sp>
            <p:nvSpPr>
              <p:cNvPr id="18" name="textruta 20" descr="Decorative" title="Decorative"/>
              <p:cNvSpPr txBox="1"/>
              <p:nvPr/>
            </p:nvSpPr>
            <p:spPr>
              <a:xfrm>
                <a:off x="1795" y="1216312"/>
                <a:ext cx="185506" cy="1487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sv-SE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grpSp>
            <p:nvGrpSpPr>
              <p:cNvPr id="21" name="Grupp 20"/>
              <p:cNvGrpSpPr/>
              <p:nvPr/>
            </p:nvGrpSpPr>
            <p:grpSpPr>
              <a:xfrm>
                <a:off x="179948" y="1116149"/>
                <a:ext cx="72736" cy="127961"/>
                <a:chOff x="179948" y="1116149"/>
                <a:chExt cx="72736" cy="127961"/>
              </a:xfrm>
            </p:grpSpPr>
            <p:cxnSp>
              <p:nvCxnSpPr>
                <p:cNvPr id="22" name="Rak koppling 21" descr="Decorative" title="Decorative"/>
                <p:cNvCxnSpPr/>
                <p:nvPr/>
              </p:nvCxnSpPr>
              <p:spPr>
                <a:xfrm flipH="1">
                  <a:off x="179948" y="1116149"/>
                  <a:ext cx="72736" cy="73602"/>
                </a:xfrm>
                <a:prstGeom prst="line">
                  <a:avLst/>
                </a:prstGeom>
                <a:ln w="63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ak koppling 22" descr="Decorative" title="Decorative"/>
                <p:cNvCxnSpPr/>
                <p:nvPr/>
              </p:nvCxnSpPr>
              <p:spPr>
                <a:xfrm flipH="1">
                  <a:off x="179948" y="1170508"/>
                  <a:ext cx="72736" cy="73602"/>
                </a:xfrm>
                <a:prstGeom prst="line">
                  <a:avLst/>
                </a:prstGeom>
                <a:ln w="63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upp 23"/>
          <p:cNvGrpSpPr/>
          <p:nvPr/>
        </p:nvGrpSpPr>
        <p:grpSpPr>
          <a:xfrm>
            <a:off x="6077554" y="1830937"/>
            <a:ext cx="5491054" cy="4046335"/>
            <a:chOff x="9831" y="6001"/>
            <a:chExt cx="2304000" cy="1512000"/>
          </a:xfrm>
        </p:grpSpPr>
        <p:graphicFrame>
          <p:nvGraphicFramePr>
            <p:cNvPr id="25" name="Diagram 24" descr="Återstående medellivslängd (antal år) vid 30 års ålder, inrikes födda. Män, fördelat på utbildningsnivå, 2006–2021"/>
            <p:cNvGraphicFramePr/>
            <p:nvPr>
              <p:extLst>
                <p:ext uri="{D42A27DB-BD31-4B8C-83A1-F6EECF244321}">
                  <p14:modId xmlns:p14="http://schemas.microsoft.com/office/powerpoint/2010/main" val="2329182368"/>
                </p:ext>
              </p:extLst>
            </p:nvPr>
          </p:nvGraphicFramePr>
          <p:xfrm>
            <a:off x="9831" y="6001"/>
            <a:ext cx="2304000" cy="15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26" name="Grupp 25"/>
            <p:cNvGrpSpPr/>
            <p:nvPr/>
          </p:nvGrpSpPr>
          <p:grpSpPr>
            <a:xfrm>
              <a:off x="23300" y="1166904"/>
              <a:ext cx="282527" cy="135547"/>
              <a:chOff x="28315" y="1169435"/>
              <a:chExt cx="235478" cy="181116"/>
            </a:xfrm>
          </p:grpSpPr>
          <p:sp>
            <p:nvSpPr>
              <p:cNvPr id="27" name="textruta 26" descr="Decorative" title="Decorative"/>
              <p:cNvSpPr txBox="1"/>
              <p:nvPr/>
            </p:nvSpPr>
            <p:spPr>
              <a:xfrm>
                <a:off x="28315" y="1221160"/>
                <a:ext cx="185506" cy="1293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sv-SE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grpSp>
            <p:nvGrpSpPr>
              <p:cNvPr id="30" name="Grupp 29"/>
              <p:cNvGrpSpPr/>
              <p:nvPr/>
            </p:nvGrpSpPr>
            <p:grpSpPr>
              <a:xfrm>
                <a:off x="191057" y="1169435"/>
                <a:ext cx="72736" cy="127961"/>
                <a:chOff x="191057" y="1169435"/>
                <a:chExt cx="72736" cy="127961"/>
              </a:xfrm>
            </p:grpSpPr>
            <p:cxnSp>
              <p:nvCxnSpPr>
                <p:cNvPr id="31" name="Rak koppling 30" descr="Decorative" title="Decorative"/>
                <p:cNvCxnSpPr/>
                <p:nvPr/>
              </p:nvCxnSpPr>
              <p:spPr>
                <a:xfrm flipH="1">
                  <a:off x="191057" y="1169435"/>
                  <a:ext cx="72736" cy="73602"/>
                </a:xfrm>
                <a:prstGeom prst="line">
                  <a:avLst/>
                </a:prstGeom>
                <a:ln w="63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ak koppling 31" descr="Decorative" title="Decorative"/>
                <p:cNvCxnSpPr/>
                <p:nvPr/>
              </p:nvCxnSpPr>
              <p:spPr>
                <a:xfrm flipH="1">
                  <a:off x="191057" y="1223794"/>
                  <a:ext cx="72736" cy="73602"/>
                </a:xfrm>
                <a:prstGeom prst="line">
                  <a:avLst/>
                </a:prstGeom>
                <a:ln w="63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" name="textruta 41" descr="Decorative" title="Decorative"/>
          <p:cNvSpPr txBox="1"/>
          <p:nvPr/>
        </p:nvSpPr>
        <p:spPr>
          <a:xfrm>
            <a:off x="119336" y="2566501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Återstående </a:t>
            </a:r>
          </a:p>
          <a:p>
            <a:r>
              <a:rPr lang="sv-SE" sz="1000" dirty="0" smtClean="0"/>
              <a:t>levnadsår</a:t>
            </a:r>
            <a:endParaRPr lang="sv-SE" sz="1000" dirty="0"/>
          </a:p>
        </p:txBody>
      </p:sp>
      <p:sp>
        <p:nvSpPr>
          <p:cNvPr id="34" name="textruta 33" descr="Decorative" title="Decorative"/>
          <p:cNvSpPr txBox="1"/>
          <p:nvPr/>
        </p:nvSpPr>
        <p:spPr>
          <a:xfrm>
            <a:off x="5928523" y="2566501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Återstående </a:t>
            </a:r>
          </a:p>
          <a:p>
            <a:r>
              <a:rPr lang="sv-SE" sz="1000" dirty="0" smtClean="0"/>
              <a:t>levnadsår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481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378" y="476672"/>
            <a:ext cx="10368198" cy="936774"/>
          </a:xfrm>
        </p:spPr>
        <p:txBody>
          <a:bodyPr/>
          <a:lstStyle/>
          <a:p>
            <a:r>
              <a:rPr lang="sv-SE" sz="2800" dirty="0" smtClean="0"/>
              <a:t>Covid-19 avlidna efter födelseland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>
                <a:hlinkClick r:id="rId3"/>
              </a:rPr>
              <a:t>Folkhälsans utveckling – årsrapport </a:t>
            </a:r>
            <a:r>
              <a:rPr lang="sv-SE" dirty="0" smtClean="0">
                <a:hlinkClick r:id="rId3"/>
              </a:rPr>
              <a:t>2023</a:t>
            </a:r>
            <a:endParaRPr lang="sv-SE" dirty="0"/>
          </a:p>
        </p:txBody>
      </p:sp>
      <p:graphicFrame>
        <p:nvGraphicFramePr>
          <p:cNvPr id="11" name="Diagram 10" descr=" Avlidna med covid-19 (antal per 100 000), alla åldrar. Kvinnor, fördelat&#10;på födelseland, 2020–2022. Åldersstandardiserade siffror"/>
          <p:cNvGraphicFramePr/>
          <p:nvPr>
            <p:extLst>
              <p:ext uri="{D42A27DB-BD31-4B8C-83A1-F6EECF244321}">
                <p14:modId xmlns:p14="http://schemas.microsoft.com/office/powerpoint/2010/main" val="3862564723"/>
              </p:ext>
            </p:extLst>
          </p:nvPr>
        </p:nvGraphicFramePr>
        <p:xfrm>
          <a:off x="407968" y="1916832"/>
          <a:ext cx="54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 13" descr=" Avlidna med covid-19 (antal per 100 000), alla åldrar. Män, fördelat&#10;på födelseland, 2020–2022. Åldersstandardiserade siffror"/>
          <p:cNvGraphicFramePr/>
          <p:nvPr>
            <p:extLst>
              <p:ext uri="{D42A27DB-BD31-4B8C-83A1-F6EECF244321}">
                <p14:modId xmlns:p14="http://schemas.microsoft.com/office/powerpoint/2010/main" val="3331872538"/>
              </p:ext>
            </p:extLst>
          </p:nvPr>
        </p:nvGraphicFramePr>
        <p:xfrm>
          <a:off x="5942637" y="1916832"/>
          <a:ext cx="54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ruta 10" descr="Decorative" title="Decorative"/>
          <p:cNvSpPr txBox="1"/>
          <p:nvPr/>
        </p:nvSpPr>
        <p:spPr>
          <a:xfrm>
            <a:off x="6014645" y="2529769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/>
              <a:t>Antal per </a:t>
            </a:r>
          </a:p>
          <a:p>
            <a:r>
              <a:rPr lang="sv-SE" sz="1000" dirty="0" smtClean="0"/>
              <a:t>100 000</a:t>
            </a:r>
            <a:endParaRPr lang="sv-SE" sz="1000" dirty="0"/>
          </a:p>
        </p:txBody>
      </p:sp>
      <p:sp>
        <p:nvSpPr>
          <p:cNvPr id="13" name="textruta 10" descr="Decorative" title="Decorative"/>
          <p:cNvSpPr txBox="1"/>
          <p:nvPr/>
        </p:nvSpPr>
        <p:spPr>
          <a:xfrm>
            <a:off x="479976" y="252977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/>
              <a:t>Antal per </a:t>
            </a:r>
          </a:p>
          <a:p>
            <a:r>
              <a:rPr lang="sv-SE" sz="1000" dirty="0" smtClean="0"/>
              <a:t>100 000</a:t>
            </a:r>
            <a:endParaRPr lang="sv-SE" sz="1000" dirty="0"/>
          </a:p>
        </p:txBody>
      </p:sp>
      <p:pic>
        <p:nvPicPr>
          <p:cNvPr id="18" name="Bildobjekt 17" descr="Decorative" title="Decorativ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523" y="289124"/>
            <a:ext cx="1224000" cy="1224000"/>
          </a:xfrm>
          <a:prstGeom prst="rect">
            <a:avLst/>
          </a:prstGeom>
        </p:spPr>
      </p:pic>
      <p:cxnSp>
        <p:nvCxnSpPr>
          <p:cNvPr id="19" name="Rak koppling 18" descr="Decorative" title="Decorative"/>
          <p:cNvCxnSpPr/>
          <p:nvPr/>
        </p:nvCxnSpPr>
        <p:spPr>
          <a:xfrm>
            <a:off x="911424" y="1513124"/>
            <a:ext cx="93609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Förutsättningar </a:t>
            </a:r>
            <a:br>
              <a:rPr lang="sv-SE" dirty="0" smtClean="0"/>
            </a:br>
            <a:r>
              <a:rPr lang="sv-SE" dirty="0" smtClean="0"/>
              <a:t>för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98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Decorative" title="Decorativ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16632"/>
            <a:ext cx="1477201" cy="14401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11225" y="476672"/>
            <a:ext cx="8785175" cy="936774"/>
          </a:xfrm>
        </p:spPr>
        <p:txBody>
          <a:bodyPr/>
          <a:lstStyle/>
          <a:p>
            <a:r>
              <a:rPr lang="sv-SE" sz="2800" dirty="0" smtClean="0"/>
              <a:t>Gymnasiebehörighet efter föräldrarnas utbildningsnivå</a:t>
            </a:r>
            <a:endParaRPr lang="sv-SE" sz="2800" dirty="0"/>
          </a:p>
        </p:txBody>
      </p:sp>
      <p:cxnSp>
        <p:nvCxnSpPr>
          <p:cNvPr id="6" name="Rak koppling 5" descr="Decorative" title="Decorative"/>
          <p:cNvCxnSpPr/>
          <p:nvPr/>
        </p:nvCxnSpPr>
        <p:spPr>
          <a:xfrm>
            <a:off x="911424" y="1484784"/>
            <a:ext cx="9361040" cy="954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Platshållare för innehåll 4" descr="Gymnasiebehörighet (andel i procent). Flickor , fördelat på föräldrarnas&#10;utbildningsnivå, 2006–20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51616"/>
              </p:ext>
            </p:extLst>
          </p:nvPr>
        </p:nvGraphicFramePr>
        <p:xfrm>
          <a:off x="264112" y="1844824"/>
          <a:ext cx="5327832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 descr="Gymnasiebehörighet (andel i procent). Pojkar, fördelat på föräldrarnas&#10;utbildningsnivå, 2006–2022"/>
          <p:cNvGraphicFramePr/>
          <p:nvPr>
            <p:extLst>
              <p:ext uri="{D42A27DB-BD31-4B8C-83A1-F6EECF244321}">
                <p14:modId xmlns:p14="http://schemas.microsoft.com/office/powerpoint/2010/main" val="3335587622"/>
              </p:ext>
            </p:extLst>
          </p:nvPr>
        </p:nvGraphicFramePr>
        <p:xfrm>
          <a:off x="5915980" y="1844824"/>
          <a:ext cx="5327832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ruta 1" descr="Decorative" title="Decorative"/>
          <p:cNvSpPr txBox="1"/>
          <p:nvPr/>
        </p:nvSpPr>
        <p:spPr>
          <a:xfrm>
            <a:off x="479376" y="265848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%</a:t>
            </a:r>
            <a:endParaRPr lang="sv-SE" sz="1000" dirty="0"/>
          </a:p>
        </p:txBody>
      </p:sp>
      <p:sp>
        <p:nvSpPr>
          <p:cNvPr id="12" name="textruta 11" descr="Decorative" title="Decorative"/>
          <p:cNvSpPr txBox="1"/>
          <p:nvPr/>
        </p:nvSpPr>
        <p:spPr>
          <a:xfrm>
            <a:off x="6108958" y="265848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%</a:t>
            </a:r>
            <a:endParaRPr lang="sv-SE" sz="1000" dirty="0"/>
          </a:p>
        </p:txBody>
      </p:sp>
      <p:sp>
        <p:nvSpPr>
          <p:cNvPr id="18" name="Platshållare för text 4"/>
          <p:cNvSpPr>
            <a:spLocks noGrp="1"/>
          </p:cNvSpPr>
          <p:nvPr>
            <p:ph type="body" sz="quarter" idx="11"/>
          </p:nvPr>
        </p:nvSpPr>
        <p:spPr>
          <a:xfrm rot="16200000">
            <a:off x="9425287" y="2835125"/>
            <a:ext cx="5184926" cy="324000"/>
          </a:xfrm>
        </p:spPr>
        <p:txBody>
          <a:bodyPr/>
          <a:lstStyle/>
          <a:p>
            <a:r>
              <a:rPr lang="sv-SE" dirty="0"/>
              <a:t>Källa: </a:t>
            </a:r>
            <a:r>
              <a:rPr lang="sv-SE" dirty="0">
                <a:hlinkClick r:id="rId6"/>
              </a:rPr>
              <a:t>Folkhälsans utveckling – årsrapport </a:t>
            </a:r>
            <a:r>
              <a:rPr lang="sv-SE" dirty="0" smtClean="0">
                <a:hlinkClick r:id="rId6"/>
              </a:rPr>
              <a:t>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17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olkhalsomyndigheten.se/contentassets/a2ae8d57a54f4d8b81da170bcb85ff22/png-sv/inkom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84" y="116632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895148" y="476672"/>
            <a:ext cx="8801252" cy="936774"/>
          </a:xfrm>
        </p:spPr>
        <p:txBody>
          <a:bodyPr/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>Ekonomisk standard efter utbildningsnivå</a:t>
            </a:r>
            <a:endParaRPr lang="sv-SE" sz="2800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>
                <a:hlinkClick r:id="rId4"/>
              </a:rPr>
              <a:t>Folkhälsans utveckling – årsrapport </a:t>
            </a:r>
            <a:r>
              <a:rPr lang="sv-SE" dirty="0" smtClean="0">
                <a:hlinkClick r:id="rId4"/>
              </a:rPr>
              <a:t>2023</a:t>
            </a:r>
            <a:endParaRPr lang="sv-SE" dirty="0"/>
          </a:p>
        </p:txBody>
      </p:sp>
      <p:cxnSp>
        <p:nvCxnSpPr>
          <p:cNvPr id="6" name="Rak koppling 5" descr="Decorative" title="Decorative"/>
          <p:cNvCxnSpPr/>
          <p:nvPr/>
        </p:nvCxnSpPr>
        <p:spPr>
          <a:xfrm>
            <a:off x="911424" y="1484784"/>
            <a:ext cx="9360960" cy="0"/>
          </a:xfrm>
          <a:prstGeom prst="line">
            <a:avLst/>
          </a:prstGeom>
          <a:ln>
            <a:solidFill>
              <a:srgbClr val="D60B7E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Diagram 10" descr="Ekonomisk standard (tkr), 25–64 år. Kvinnor fördelat på utbildningsnivå,&#10;2011–2020."/>
          <p:cNvGraphicFramePr/>
          <p:nvPr>
            <p:extLst>
              <p:ext uri="{D42A27DB-BD31-4B8C-83A1-F6EECF244321}">
                <p14:modId xmlns:p14="http://schemas.microsoft.com/office/powerpoint/2010/main" val="2655258341"/>
              </p:ext>
            </p:extLst>
          </p:nvPr>
        </p:nvGraphicFramePr>
        <p:xfrm>
          <a:off x="169212" y="1773486"/>
          <a:ext cx="5688032" cy="42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Diagram 11" descr="Ekonomisk standard (tkr), 25–64 år. Män fördelat på utbildningsnivå,&#10;2011–2020."/>
          <p:cNvGraphicFramePr/>
          <p:nvPr>
            <p:extLst>
              <p:ext uri="{D42A27DB-BD31-4B8C-83A1-F6EECF244321}">
                <p14:modId xmlns:p14="http://schemas.microsoft.com/office/powerpoint/2010/main" val="2181248096"/>
              </p:ext>
            </p:extLst>
          </p:nvPr>
        </p:nvGraphicFramePr>
        <p:xfrm>
          <a:off x="5857244" y="1773486"/>
          <a:ext cx="5688032" cy="42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ruta 8" descr="Decorative" title="Decorative"/>
          <p:cNvSpPr txBox="1"/>
          <p:nvPr/>
        </p:nvSpPr>
        <p:spPr>
          <a:xfrm>
            <a:off x="494100" y="2647309"/>
            <a:ext cx="500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Tkr</a:t>
            </a:r>
            <a:endParaRPr lang="sv-SE" sz="1000" dirty="0"/>
          </a:p>
        </p:txBody>
      </p:sp>
      <p:sp>
        <p:nvSpPr>
          <p:cNvPr id="13" name="textruta 12" descr="Decorative" title="Decorative"/>
          <p:cNvSpPr txBox="1"/>
          <p:nvPr/>
        </p:nvSpPr>
        <p:spPr>
          <a:xfrm>
            <a:off x="6184436" y="2636912"/>
            <a:ext cx="500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Tkr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22663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ASSISTID" val="46fb3940-0186-4b55-b60c-0dd6b4a59f8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ohm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185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FoHM 20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ekor 1 100%">
      <a:srgbClr val="E30613"/>
    </a:custClr>
    <a:custClr name="Dekor 1 60%">
      <a:srgbClr val="EE6A71"/>
    </a:custClr>
    <a:custClr name="Dekor 1 30%">
      <a:srgbClr val="F7B4B8"/>
    </a:custClr>
    <a:custClr name="Dekor 2 100%">
      <a:srgbClr val="951B81"/>
    </a:custClr>
    <a:custClr name="Dekor 2 60%">
      <a:srgbClr val="BF76B3"/>
    </a:custClr>
    <a:custClr name="Dekor 2 30%">
      <a:srgbClr val="DFBAD9"/>
    </a:custClr>
    <a:custClr name="Dekor 3 100%">
      <a:srgbClr val="009FE3"/>
    </a:custClr>
    <a:custClr name="Dekor 3 60%">
      <a:srgbClr val="66C5EE"/>
    </a:custClr>
    <a:custClr name="Dekor 3 30%">
      <a:srgbClr val="B2E2F7"/>
    </a:custClr>
    <a:custClr name="Dekor 4 100%">
      <a:srgbClr val="E6007E"/>
    </a:custClr>
    <a:custClr name="Dekor 4 60%">
      <a:srgbClr val="F066B2"/>
    </a:custClr>
    <a:custClr name="Dekor 4 30%">
      <a:srgbClr val="F7B2D8"/>
    </a:custClr>
    <a:custClr name="Dekor 5 100%">
      <a:srgbClr val="95C11F"/>
    </a:custClr>
    <a:custClr name="Dekor 5 60%">
      <a:srgbClr val="BFDA79"/>
    </a:custClr>
    <a:custClr name="Dekor 5 30%">
      <a:srgbClr val="DFECBB"/>
    </a:custClr>
    <a:custClr name="Orange 100%">
      <a:srgbClr val="FF6600"/>
    </a:custClr>
    <a:custClr name="Orange 60%">
      <a:srgbClr val="FFA466"/>
    </a:custClr>
    <a:custClr name="Orange 30%">
      <a:srgbClr val="FFD1B2"/>
    </a:custClr>
    <a:custClr name="Grön">
      <a:srgbClr val="009284"/>
    </a:custClr>
    <a:custClr name="Blå">
      <a:srgbClr val="0065AC"/>
    </a:custClr>
    <a:custClr name="Gul">
      <a:srgbClr val="F1C300"/>
    </a:custClr>
  </a:custClrLst>
  <a:extLst>
    <a:ext uri="{05A4C25C-085E-4340-85A3-A5531E510DB2}">
      <thm15:themeFamily xmlns:thm15="http://schemas.microsoft.com/office/thememl/2012/main" name="Blank.potx" id="{4FB1B123-5A5A-4E02-B134-2D47F2B24E01}" vid="{773729FB-5DCE-4E64-90F5-67E0F6C37897}"/>
    </a:ext>
  </a:extLst>
</a:theme>
</file>

<file path=ppt/theme/theme2.xml><?xml version="1.0" encoding="utf-8"?>
<a:theme xmlns:a="http://schemas.openxmlformats.org/drawingml/2006/main" name="Fohm + Globala målen SE">
  <a:themeElements>
    <a:clrScheme name="Fohm 2021">
      <a:dk1>
        <a:sysClr val="windowText" lastClr="000000"/>
      </a:dk1>
      <a:lt1>
        <a:sysClr val="window" lastClr="FFFFFF"/>
      </a:lt1>
      <a:dk2>
        <a:srgbClr val="E6007E"/>
      </a:dk2>
      <a:lt2>
        <a:srgbClr val="009284"/>
      </a:lt2>
      <a:accent1>
        <a:srgbClr val="0065AC"/>
      </a:accent1>
      <a:accent2>
        <a:srgbClr val="951B81"/>
      </a:accent2>
      <a:accent3>
        <a:srgbClr val="FF6600"/>
      </a:accent3>
      <a:accent4>
        <a:srgbClr val="E30613"/>
      </a:accent4>
      <a:accent5>
        <a:srgbClr val="95C11F"/>
      </a:accent5>
      <a:accent6>
        <a:srgbClr val="009FE3"/>
      </a:accent6>
      <a:hlink>
        <a:srgbClr val="0065AC"/>
      </a:hlink>
      <a:folHlink>
        <a:srgbClr val="FF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FB1B123-5A5A-4E02-B134-2D47F2B24E01}" vid="{10E39A8F-2216-4F54-88A7-0BD6ACB92C8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FoHM - Välj när diagram sparas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009F80"/>
    </a:accent1>
    <a:accent2>
      <a:srgbClr val="82368C"/>
    </a:accent2>
    <a:accent3>
      <a:srgbClr val="ED7026"/>
    </a:accent3>
    <a:accent4>
      <a:srgbClr val="1E3C90"/>
    </a:accent4>
    <a:accent5>
      <a:srgbClr val="E4609F"/>
    </a:accent5>
    <a:accent6>
      <a:srgbClr val="006D68"/>
    </a:accent6>
    <a:hlink>
      <a:srgbClr val="005C9A"/>
    </a:hlink>
    <a:folHlink>
      <a:srgbClr val="005C9A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FoHM 2018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F6600"/>
    </a:accent6>
    <a:hlink>
      <a:srgbClr val="005C9A"/>
    </a:hlink>
    <a:folHlink>
      <a:srgbClr val="005C9A"/>
    </a:folHlink>
  </a:clrScheme>
  <a:fontScheme name="FoHM Tahoma-Times New Roman">
    <a:majorFont>
      <a:latin typeface="Tahoma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oHM 2018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F6600"/>
    </a:accent6>
    <a:hlink>
      <a:srgbClr val="005C9A"/>
    </a:hlink>
    <a:folHlink>
      <a:srgbClr val="005C9A"/>
    </a:folHlink>
  </a:clrScheme>
  <a:fontScheme name="FoHM Tahoma-Times New Roman">
    <a:majorFont>
      <a:latin typeface="Tahoma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oHM 2018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F6600"/>
    </a:accent6>
    <a:hlink>
      <a:srgbClr val="005C9A"/>
    </a:hlink>
    <a:folHlink>
      <a:srgbClr val="005C9A"/>
    </a:folHlink>
  </a:clrScheme>
  <a:fontScheme name="FoHM Tahoma-Times New Roman">
    <a:majorFont>
      <a:latin typeface="Tahoma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oHM 2018">
    <a:dk1>
      <a:sysClr val="windowText" lastClr="000000"/>
    </a:dk1>
    <a:lt1>
      <a:sysClr val="window" lastClr="FFFFFF"/>
    </a:lt1>
    <a:dk2>
      <a:srgbClr val="A2A2A2"/>
    </a:dk2>
    <a:lt2>
      <a:srgbClr val="D8D8D8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F6600"/>
    </a:accent6>
    <a:hlink>
      <a:srgbClr val="005C9A"/>
    </a:hlink>
    <a:folHlink>
      <a:srgbClr val="005C9A"/>
    </a:folHlink>
  </a:clrScheme>
  <a:fontScheme name="FoHM Tahoma-Times New Roman">
    <a:majorFont>
      <a:latin typeface="Tahoma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292514-BFF2-4E15-B1BD-8D37C5720EEA}">
  <we:reference id="wa104051163" version="1.2.0.3" store="sv-S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EF3F5BEB2DA2489CC82E47A9123174" ma:contentTypeVersion="0" ma:contentTypeDescription="Skapa ett nytt dokument." ma:contentTypeScope="" ma:versionID="7f135a959e710239a63e6bddd295c5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5fbd4cae1cf5ccf194b2dc26cb5c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0FE3E-08DD-44D0-82CA-96AF3E48D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15ADB-8C4F-48E3-B53D-75AA75A1E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77330D-AFB2-4AB5-8DC5-77089866F1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1292</Words>
  <Application>Microsoft Office PowerPoint</Application>
  <PresentationFormat>Bredbild</PresentationFormat>
  <Paragraphs>138</Paragraphs>
  <Slides>14</Slides>
  <Notes>13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Fohm SE</vt:lpstr>
      <vt:lpstr>Fohm + Globala målen SE</vt:lpstr>
      <vt:lpstr>Riktlinjer för användning av stödmaterialet</vt:lpstr>
      <vt:lpstr>Folkhälsan i Sverige</vt:lpstr>
      <vt:lpstr>Hälsan i Sverige</vt:lpstr>
      <vt:lpstr>Hälsan i  befolkningen</vt:lpstr>
      <vt:lpstr>Medellivslängd vid 30 års ålder efter utbildningsnivå</vt:lpstr>
      <vt:lpstr>Covid-19 avlidna efter födelseland</vt:lpstr>
      <vt:lpstr>Förutsättningar  för hälsa</vt:lpstr>
      <vt:lpstr>Gymnasiebehörighet efter föräldrarnas utbildningsnivå</vt:lpstr>
      <vt:lpstr>  Ekonomisk standard efter utbildningsnivå</vt:lpstr>
      <vt:lpstr>Folkhälsomyndighetens verktyg och stöd</vt:lpstr>
      <vt:lpstr>Folkhälsomyndighetens verktyg och stöd</vt:lpstr>
      <vt:lpstr>Folkhälsomyndighetens verktyg och stöd</vt:lpstr>
      <vt:lpstr>Folkhälsomyndighetens verktyg och stöd</vt:lpstr>
      <vt:lpstr>Tack</vt:lpstr>
    </vt:vector>
  </TitlesOfParts>
  <Manager/>
  <Company>Folkhälsomyndigheten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Folkhälsan i Sverige</dc:title>
  <dc:subject/>
  <dc:creator>Carl Lundberg</dc:creator>
  <cp:keywords/>
  <dc:description/>
  <cp:lastModifiedBy>Kajsa Engström</cp:lastModifiedBy>
  <cp:revision>10</cp:revision>
  <cp:lastPrinted>2022-05-19T12:38:09Z</cp:lastPrinted>
  <dcterms:created xsi:type="dcterms:W3CDTF">2023-04-21T09:17:12Z</dcterms:created>
  <dcterms:modified xsi:type="dcterms:W3CDTF">2023-05-31T06:00:09Z</dcterms:modified>
  <cp:category/>
  <cp:contentStatus>v3 221017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0x01010051EF3F5BEB2DA2489CC82E47A9123174</vt:lpwstr>
  </property>
  <property fmtid="{D5CDD505-2E9C-101B-9397-08002B2CF9AE}" pid="3" name="ArticulateGUID">
    <vt:lpwstr>79779D07-735C-4808-BBCC-7E8B10D00581</vt:lpwstr>
  </property>
  <property fmtid="{D5CDD505-2E9C-101B-9397-08002B2CF9AE}" pid="4" name="ArticulatePath">
    <vt:lpwstr>http://portal.fohm.local/samarbete/kommunikation/Gemensam%20planering%20och%20verktyg/Upplägg%20av%20vår%20hantering%20av%20myndighetens%20ppt/Uppdaterad%20mall/PPT-mall%202022</vt:lpwstr>
  </property>
  <property fmtid="{D5CDD505-2E9C-101B-9397-08002B2CF9AE}" pid="5" name="CloudStatistics_StoryID">
    <vt:lpwstr>f9318ebb-49a9-4c05-8c01-71305ce428a2</vt:lpwstr>
  </property>
</Properties>
</file>