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66" r:id="rId13"/>
    <p:sldId id="267" r:id="rId14"/>
    <p:sldId id="268" r:id="rId15"/>
    <p:sldId id="269" r:id="rId16"/>
    <p:sldId id="274" r:id="rId17"/>
    <p:sldId id="270" r:id="rId18"/>
    <p:sldId id="271" r:id="rId19"/>
    <p:sldId id="272" r:id="rId20"/>
    <p:sldId id="275" r:id="rId21"/>
    <p:sldId id="277" r:id="rId22"/>
    <p:sldId id="278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1" autoAdjust="0"/>
    <p:restoredTop sz="86356" autoAdjust="0"/>
  </p:normalViewPr>
  <p:slideViewPr>
    <p:cSldViewPr snapToGrid="0">
      <p:cViewPr varScale="1">
        <p:scale>
          <a:sx n="92" d="100"/>
          <a:sy n="92" d="100"/>
        </p:scale>
        <p:origin x="1452" y="378"/>
      </p:cViewPr>
      <p:guideLst/>
    </p:cSldViewPr>
  </p:slideViewPr>
  <p:outlineViewPr>
    <p:cViewPr>
      <p:scale>
        <a:sx n="33" d="100"/>
        <a:sy n="33" d="100"/>
      </p:scale>
      <p:origin x="0" y="-74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F3C27E-9F2D-C418-1053-075AAF03A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E4D01D2-3030-EDE1-9F9C-38446C4C1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026D18-3567-B0B9-8853-30436DBF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862D086-705E-B05A-DA71-10B02E75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0C3910-BFA3-B6D9-C359-7E56928B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325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AFB06B-2CB1-420D-F6E3-D0B3ACCB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4C6D79D-03B4-611E-C38A-81F908BE4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34CDF66-F1DA-DF36-5D60-C2D019EC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77835F1-6C90-6C87-038F-9055E6AE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B9E2ED-5B93-8DC1-E234-ED8A4419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190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A9745A3-C602-CB7A-FC75-24D702D7B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5D45FB4-D8D5-911F-F3B2-F14F3D957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0EA107-2C37-566D-980A-4B780E8A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2CFB8CB-DED8-3BBC-6025-7DFE9B9F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5A643E0-714F-A3C8-BD95-257C7C7F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365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3F7E54-DCE6-384D-F2C0-A90429E9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964132-CE94-6531-9757-33BAB1A89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BFCF8A-7871-27C2-7EEB-BEEFF63A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F04D4F-AF99-BDA5-4DA4-3FC06E549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8DCFD8-B896-7374-DCAB-602EA05E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638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102D13-18B3-61AE-1454-20F9ACCC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0C9B72E-0942-6468-E659-E711B21AA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A251BC-1899-A123-7828-F3C1AC79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E3C9AE-D11D-E1A0-AA3B-A27B51078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BF28E7-6AA8-5BC7-CD75-BBEA1BB1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40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4DA176-BCE0-EEAE-DDE6-48E6A965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3506DF-C30A-D60E-B360-F20C299D8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C28822A-3BC9-1B04-0B5D-F748C7E27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B2FD7D-188F-0ED8-337E-61BDDF6F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C33BD06-C9B8-455D-2965-B149C0A1C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680C015-EA9D-B5F4-29CF-0A9BE36E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67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C4C4A8-589C-1BD4-E016-418650F2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AC379D1-7C18-07AA-0F99-1728B7D3D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0CA279F-34B0-B5C7-DD58-94F25973C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0AB3A49-1A31-9504-E9FF-FDF29F594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0BE31A6-9DE9-11A4-F2F8-F718B0B9A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AB6380A-70FB-1704-4194-766B87EC6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0FF9381-CC8E-00B1-B597-16D7787F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7006638-DB79-46C4-134E-ABD99BBE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70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7CBF71-2296-B1A4-54B1-7A46ECFE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9F20662-71B5-08C7-C2E4-FCC51D8C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067D821-5D9C-1348-DAE2-58522B39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F0908F-AC4D-57EB-FDF2-C0D82709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349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4607E51-8222-AEF6-F41C-1661D6BB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D6FEEED-B51E-C980-11F8-3AB49A65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F6B547D-7DD1-DB1F-47B3-33F4619E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967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58286C-0B10-7B2F-FFF1-CCA072E3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2309B2-1882-20C7-C96C-BAA69B1F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07C3AC-EE42-BBE3-41EC-67170FB22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C220DC8-74B2-A43F-8536-F120FA7E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7928A59-4E08-6150-9EDD-EB6B8265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84C41C-467D-6A1A-C4B6-D514FC2F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30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0152D0-6474-77C2-E80A-A3761217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87A9A01-7B12-ECDD-3C96-3E233B1C4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43DDDA2-77FE-627B-5D64-4890AF808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6E674DF-C3F5-B0E0-5083-0335C558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C2BFFC7-E86C-5C81-651D-AF3AAC38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52C8F0D-BD2E-5EAF-F834-361C58FB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82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B70E210-664F-6369-B786-98205A8E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F239EB-E53A-D9CE-9B33-E114DCEDA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46D174-3194-761B-EF07-149D88C6C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19C0B3-3A6C-4ECA-9B49-370D9D1499E9}" type="datetimeFigureOut">
              <a:rPr lang="sv-SE" smtClean="0"/>
              <a:t>2026-06-12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67E723F-6525-4B75-76F9-0EECEFE06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9B644E6-20ED-6DC9-7D64-7686C3106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B471FE-EAAD-4CE2-964C-B3088C12F3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58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CF6623D0-63AB-B119-2D5B-B36202CA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Ett samhälle som stärker psykisk hälsa och räddar liv</a:t>
            </a:r>
          </a:p>
        </p:txBody>
      </p:sp>
      <p:pic>
        <p:nvPicPr>
          <p:cNvPr id="5" name="Bildobjekt 4" descr="Det handlar om livet. Loggor för Folkhälsomyndigheten och Socialstyrelsen.">
            <a:extLst>
              <a:ext uri="{FF2B5EF4-FFF2-40B4-BE49-F238E27FC236}">
                <a16:creationId xmlns:a16="http://schemas.microsoft.com/office/drawing/2014/main" id="{0B66C6AE-86AD-4332-A41C-362FB1D8F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ånga upp personer i svåra livssituationer tidigt för att minska sociala och ekonomiska riskfaktorer kopplade till suicid och suicidförsök.&#10;Tillhandahålla en säker vård och omsorg vid risk för suicid.&#10;Minska åtkomst till metoder och medel för suicid.&#10;Samordna insatser vid akuta suicidala händelser.&#10;Minska stigmatiseringen och öka kunskapen om suicid och suicidalitet.&#10;Utveckla stödet till personer som har begått suicidförsök, anhöriga vid suicidförsök och till efterlevande efter suicid.">
            <a:extLst>
              <a:ext uri="{FF2B5EF4-FFF2-40B4-BE49-F238E27FC236}">
                <a16:creationId xmlns:a16="http://schemas.microsoft.com/office/drawing/2014/main" id="{481595E6-FED8-17C1-6A2D-9E9072927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D4E4A25-DD9F-12B0-0B33-0443F93BF9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Delmål 6: Stärkt suicidpreventivt arbete</a:t>
            </a:r>
          </a:p>
        </p:txBody>
      </p:sp>
    </p:spTree>
    <p:extLst>
      <p:ext uri="{BB962C8B-B14F-4D97-AF65-F5344CB8AC3E}">
        <p14:creationId xmlns:p14="http://schemas.microsoft.com/office/powerpoint/2010/main" val="222922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Utveckla forskning för kunskapsutveckling inom alla delmål i strategin.&#10;Verka för en närmare koppling mellan forskning, policy och praktik.&#10;Förbättra möjligheterna till uppföljning.&#10;Utveckla digitala verktyg för enskilda personer och samhällsaktörer.&#10;Utöka det internationella samarbetet och kunskaps- och erfarenhetsutbytet.">
            <a:extLst>
              <a:ext uri="{FF2B5EF4-FFF2-40B4-BE49-F238E27FC236}">
                <a16:creationId xmlns:a16="http://schemas.microsoft.com/office/drawing/2014/main" id="{737FB62C-EA6C-49DD-C11A-B1A3C8210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E7A78E14-036F-688E-4314-7771360B13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Delmål 7: Stärkt kunskapsutveckling inom området psykisk hälsa och suicidprevention</a:t>
            </a:r>
          </a:p>
        </p:txBody>
      </p:sp>
    </p:spTree>
    <p:extLst>
      <p:ext uri="{BB962C8B-B14F-4D97-AF65-F5344CB8AC3E}">
        <p14:creationId xmlns:p14="http://schemas.microsoft.com/office/powerpoint/2010/main" val="330903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4675000-3C58-3906-98B6-CFC8CCE4BD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Varför en strategi?</a:t>
            </a:r>
          </a:p>
        </p:txBody>
      </p:sp>
      <p:pic>
        <p:nvPicPr>
          <p:cNvPr id="3" name="Bildobjekt 2" descr="Psykisk hälsa angår hela samhället&#10;Gemensamma mål ger riktning och gör att vi kan arbeta tillsammans &#10;Större fokus på att främja och förebygga&#10;Kunskap och uppföljning hjälper oss prioritera">
            <a:extLst>
              <a:ext uri="{FF2B5EF4-FFF2-40B4-BE49-F238E27FC236}">
                <a16:creationId xmlns:a16="http://schemas.microsoft.com/office/drawing/2014/main" id="{AEDBA16E-CD39-30F6-2C49-F465A3547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5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3361D54-A1C5-CC4D-487A-04D1F2BCF9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Citat</a:t>
            </a:r>
          </a:p>
        </p:txBody>
      </p:sp>
      <p:pic>
        <p:nvPicPr>
          <p:cNvPr id="3" name="Bildobjekt 2" descr="”Det är alla berörda samhällsaktörers angelägenhet, utifrån sina ansvar och roller, att skapa förutsättningar för en god, jämlik och jämställd psykisk hälsa i befolkningen.”&#10;Ur regeringens skrivelse 2024/25:77 Det handlar om livet.">
            <a:extLst>
              <a:ext uri="{FF2B5EF4-FFF2-40B4-BE49-F238E27FC236}">
                <a16:creationId xmlns:a16="http://schemas.microsoft.com/office/drawing/2014/main" id="{EBC7636E-EF6D-0F80-241F-90F83060B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9EAC955-A933-C615-4549-E34163C27A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Psykisk hälsa angår hela samhället</a:t>
            </a:r>
          </a:p>
        </p:txBody>
      </p:sp>
      <p:pic>
        <p:nvPicPr>
          <p:cNvPr id="3" name="Bildobjekt 2" descr="Strategin ger en gemensam grund i arbetet med psykisk hälsa och suicidprevention.&#10;Exempel på viktiga aktörer:&#10;kommuner&#10;regioner&#10;statliga myndigheter&#10;civilsamhälle&#10;arbetsgivare och näringsliv&#10;forskarsamhället">
            <a:extLst>
              <a:ext uri="{FF2B5EF4-FFF2-40B4-BE49-F238E27FC236}">
                <a16:creationId xmlns:a16="http://schemas.microsoft.com/office/drawing/2014/main" id="{332298A8-3A0E-BCEA-0700-31576A9C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8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0038DDA-2AF5-AF99-28B7-EE8D2E58FD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Kommuner och regioner har en central roll</a:t>
            </a:r>
          </a:p>
        </p:txBody>
      </p:sp>
      <p:pic>
        <p:nvPicPr>
          <p:cNvPr id="5" name="Bildobjekt 4" descr="Kommuner och regioner har en central roll. Mycket av arbetet för psykisk hälsa sker nära människor i kommuner &#10;och regioner.&#10;Exempel på viktiga områden: &#10;hälso- och sjukvård&#10;socialtjänst&#10;elevhälsa och skola&#10;stöd till barn, unga och familjer&#10;äldreomsorg och funktionshinderomsorg&#10;samhällsplanering&#10;lokalt folkhälsoarbete&#10;suicidpreventivt arbete&#10;">
            <a:extLst>
              <a:ext uri="{FF2B5EF4-FFF2-40B4-BE49-F238E27FC236}">
                <a16:creationId xmlns:a16="http://schemas.microsoft.com/office/drawing/2014/main" id="{3A556404-7218-3EFE-5B3A-FBFB1F117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5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CADA525-9208-A686-3917-CB8C13F7E1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Samarbete med civilsamhället och andra aktörer</a:t>
            </a:r>
          </a:p>
        </p:txBody>
      </p:sp>
      <p:pic>
        <p:nvPicPr>
          <p:cNvPr id="3" name="Bildobjekt 2" descr="Genomförandet av strategin sker tillsammans med många aktörer i samhället.&#10;Exempel på viktiga samarbetspartners:&#10;patient-, brukar- och anhörigorganisationer&#10;professionsföreningar&#10;civilsamhällets organisationer, inklusive trossamfund&#10;näringslivet&#10;forskarsamhället och statliga forskningsfinansiärer&#10;arbetsmarknadens parter&#10;">
            <a:extLst>
              <a:ext uri="{FF2B5EF4-FFF2-40B4-BE49-F238E27FC236}">
                <a16:creationId xmlns:a16="http://schemas.microsoft.com/office/drawing/2014/main" id="{35151C2E-E8A9-B2EF-9992-4587C8ACD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91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F003A9C-C65A-3D9E-38A0-0845D9B825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Uppdrag till 27 myndigheter</a:t>
            </a:r>
          </a:p>
        </p:txBody>
      </p:sp>
      <p:pic>
        <p:nvPicPr>
          <p:cNvPr id="5" name="Bildobjekt 4" descr="Arbetsförmedlingen&#10;Arbetsmiljöverket&#10;Boverket&#10;Brottsförebyggande rådet&#10;Folkhälsomyndigheten&#10;Forskningsrådet för hälsa, arbetsliv och välfärd&#10;Försvarsmakten&#10;Försäkringskassan&#10;Inspektionen för vård och omsorg&#10;Jämställdhetsmyndigheten&#10;Kriminalvården&#10;Kronofogdemyndigheten&#10;Läkemedelsverket&#10;Mediemyndigheten&#10;Myndigheten för civilt försvar&#10;Myndigheten för delaktighet&#10;Myndigheten för familjerätt och föräldraskapsstöd&#10;Myndigheten för ungdoms- och civilsamhällesfrågor&#10;Polismyndigheten&#10;Rättsmedicinalverket&#10;Sametinget&#10;Socialstyrelsen&#10;Specialpedagogiska skolmyndigheten&#10;Statens beredning för medicinsk och social utvärdering&#10;Statens institutionsstyrelse&#10;Statens skolverk&#10;Trafikverket&#10;">
            <a:extLst>
              <a:ext uri="{FF2B5EF4-FFF2-40B4-BE49-F238E27FC236}">
                <a16:creationId xmlns:a16="http://schemas.microsoft.com/office/drawing/2014/main" id="{897EB2B3-820B-5B25-F2D1-0FE630C03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27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87BCC2C-C963-42F8-2F02-C6DDE4C844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Myndighetsgemensam handlingsplan 2026-2028</a:t>
            </a:r>
          </a:p>
        </p:txBody>
      </p:sp>
      <p:pic>
        <p:nvPicPr>
          <p:cNvPr id="3" name="Bildobjekt 2" descr="Cirka 120 aktiviteter – individuella och gemensamma&#10;Ger gemensam helhetsbild&#10;Ett verktyg för planering och samarbete&#10;&#10;Olika sorters aktiviteter&#10;kompetensutveckling och kunskapsmaterial&#10;praktiska insatser och stöd&#10;samordning &#10;forskning och utvärdering">
            <a:extLst>
              <a:ext uri="{FF2B5EF4-FFF2-40B4-BE49-F238E27FC236}">
                <a16:creationId xmlns:a16="http://schemas.microsoft.com/office/drawing/2014/main" id="{0906112D-A11D-4B92-69E8-AEE70B793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27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3E4EC7A-448A-7BDF-1036-4BEB2A96D0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Folkhälsomyndighetens och Socialstyrelsens roll</a:t>
            </a:r>
          </a:p>
        </p:txBody>
      </p:sp>
      <p:pic>
        <p:nvPicPr>
          <p:cNvPr id="3" name="Bildobjekt 2" descr="Samordna genomförandet av strategin&#10;Stödja aktörer i arbetet&#10;Följa upp utvecklingen&#10;&#10;Bidra till gemensam riktning och samarbete i hela samhället.&#10;">
            <a:extLst>
              <a:ext uri="{FF2B5EF4-FFF2-40B4-BE49-F238E27FC236}">
                <a16:creationId xmlns:a16="http://schemas.microsoft.com/office/drawing/2014/main" id="{AA0DAFBA-DDB5-5A56-6AD8-3D346881C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8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9CDA3C82-6CEA-0B6D-CC2F-671573C415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Det handlar om livet</a:t>
            </a:r>
          </a:p>
        </p:txBody>
      </p:sp>
      <p:pic>
        <p:nvPicPr>
          <p:cNvPr id="6" name="Bildobjekt 5" descr="Tioårig nationell strategi för psykisk hälsa och suicidprevention&#10;Gemensam riktning för hela samhällets arbete&#10;Samlar myndigheter, kommuner, regioner, civilsamhälle, näringsliv, med flera&#10;Framtagen i bred samverkan&#10;Gäller 2025–2034 &#10;">
            <a:extLst>
              <a:ext uri="{FF2B5EF4-FFF2-40B4-BE49-F238E27FC236}">
                <a16:creationId xmlns:a16="http://schemas.microsoft.com/office/drawing/2014/main" id="{9909C5B4-1126-11E2-CF67-2B5C37B18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16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0867E9F-5F97-93D0-88A7-3503B2E20C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Statliga satsningar stödjer genomförandet</a:t>
            </a:r>
          </a:p>
        </p:txBody>
      </p:sp>
      <p:pic>
        <p:nvPicPr>
          <p:cNvPr id="3" name="Bildobjekt 2" descr="Regeringsuppdrag till myndigheter&#10;Statsbidrag och stimulansmedel&#10;Överenskommelser med SKR&#10;Nationell samordnare för suicidprevention">
            <a:extLst>
              <a:ext uri="{FF2B5EF4-FFF2-40B4-BE49-F238E27FC236}">
                <a16:creationId xmlns:a16="http://schemas.microsoft.com/office/drawing/2014/main" id="{D6FED092-2A6E-F47D-23E8-3C12297B1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50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32629D0-B83B-172A-C2D9-31E69A66EF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Kunskap och uppföljning hjälper oss att utveckla arbetet</a:t>
            </a:r>
          </a:p>
        </p:txBody>
      </p:sp>
      <p:pic>
        <p:nvPicPr>
          <p:cNvPr id="3" name="Bildobjekt 2" descr="Uppföljningen ska bidra till lärande och hjälpa oss att prioritera. Vi följer upp:&#10;- genomförande av aktiviteter och användning av medel&#10;- resultat kopplade till strategins delmål&#10;- långsiktiga effekter på den psykiska hälsan.&#10;Folkhälsomyndigheten och Socialstyrelsen tar fram ett nationellt uppföljningssystem för nationell, regional och lokal nivå.&#10;">
            <a:extLst>
              <a:ext uri="{FF2B5EF4-FFF2-40B4-BE49-F238E27FC236}">
                <a16:creationId xmlns:a16="http://schemas.microsoft.com/office/drawing/2014/main" id="{20ACCF94-9925-4436-4BA9-A3BB988E8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64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35D5BB9-8F27-A2A5-E92B-63E97893BE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Det handlar om livet</a:t>
            </a:r>
          </a:p>
        </p:txBody>
      </p:sp>
      <p:pic>
        <p:nvPicPr>
          <p:cNvPr id="3" name="Bildobjekt 2" descr="Det handlar om livet. Loggor för Folkhälsomyndigheten och Socialstyrelsen.">
            <a:extLst>
              <a:ext uri="{FF2B5EF4-FFF2-40B4-BE49-F238E27FC236}">
                <a16:creationId xmlns:a16="http://schemas.microsoft.com/office/drawing/2014/main" id="{90CDA3F3-4433-38D6-DE13-67092011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1602785-278A-ABE1-DB55-4E7A6466A1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Vision</a:t>
            </a:r>
          </a:p>
        </p:txBody>
      </p:sp>
      <p:pic>
        <p:nvPicPr>
          <p:cNvPr id="3" name="Bildobjekt 2" descr="Ett samhälle som främjar en god och jämlik psykisk hälsa i hela befolkningen och där ingen bör hamna i en så utsatt situation att den enda utvägen upplevs vara självmord.&#10;">
            <a:extLst>
              <a:ext uri="{FF2B5EF4-FFF2-40B4-BE49-F238E27FC236}">
                <a16:creationId xmlns:a16="http://schemas.microsoft.com/office/drawing/2014/main" id="{2C6BD9CD-6BFB-DBCB-A8F5-66AD23752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0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2C8DDF5-F772-3168-36C2-3C66A2DFB6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Strategins mål och delmål</a:t>
            </a:r>
          </a:p>
        </p:txBody>
      </p:sp>
      <p:pic>
        <p:nvPicPr>
          <p:cNvPr id="3" name="Bildobjekt 2" descr="Fyra övergripande mål:&#10;1. En förbättrad psykisk hälsa i hela befolkningen. &#10;2. Färre liv förlorade i suicid. &#10;3. Minskade påverkbara skillnader i psykisk hälsa. &#10;4. Minskade negativa konsekvenser på grund av psykiatriska tillstånd.&#10;&#10;Sju delmål:&#10;Ökat fokus på att stärka psykiskt välbefinnande och psykisk hälsa som resurs för individ och samhälle.&#10;Ökade investeringar i barn och unga &#10;för en god psykisk hälsa genom hela livet.&#10;Ett inkluderande och hållbart arbetsliv som främjar psykisk hälsa.&#10;Ett inkluderande samhälle med &#10;delaktiga invånare.&#10; Vård och omsorg som möter &#10;patienters och brukares behov.&#10;Stärkt suicidpreventivt arbete.&#10;Stärkt kunskapsutveckling &#10;inom området psykisk hälsa &#10;och suicidprevention.&#10;">
            <a:extLst>
              <a:ext uri="{FF2B5EF4-FFF2-40B4-BE49-F238E27FC236}">
                <a16:creationId xmlns:a16="http://schemas.microsoft.com/office/drawing/2014/main" id="{932338E8-E504-1B07-C7C5-40A5E1D6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72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Utveckla arbetet inom berörda samhällssektorer med att främja psykiskt välbefinnande.&#10;Höja allmänhetens kunskaper om psykisk hälsa.&#10;Genomföra insatser för att skapa motståndskraft och upprätthålla en god psykisk hälsa i ett föränderligt samhälle.">
            <a:extLst>
              <a:ext uri="{FF2B5EF4-FFF2-40B4-BE49-F238E27FC236}">
                <a16:creationId xmlns:a16="http://schemas.microsoft.com/office/drawing/2014/main" id="{ACFEE0E2-503B-0824-A748-3D0EAF801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D7C49172-84DD-84D4-817A-5816AFCFD0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dirty="0"/>
              <a:t>Delmål 1: Ökat fokus på att stärka psykiskt välbefinnande och psykisk hälsa som resurs för individ och samhälle</a:t>
            </a:r>
          </a:p>
        </p:txBody>
      </p:sp>
    </p:spTree>
    <p:extLst>
      <p:ext uri="{BB962C8B-B14F-4D97-AF65-F5344CB8AC3E}">
        <p14:creationId xmlns:p14="http://schemas.microsoft.com/office/powerpoint/2010/main" val="327207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Vidareutveckla arbetet för en trygg uppväxt för alla barn.&#10;Verka för att förskolan arbetar hälsofrämjande.&#10;Verka för att skolan fokuserar på det hälsofrämjande och förebyggande arbetet.&#10;Fortsatt skapa likvärdiga möjligheter till lärande och utveckling för alla barn och elever.&#10;Öka arbetet med en meningsfull fritid för barn och unga.&#10;Göra insatser för att skapa förutsättningar för en säker och &#10;hälsosam användning av skärmar och digitala medier.&#10;Öka tillgången till olika former av generella stödinsatser &#10;till barn och unga.&#10;Utveckla arbetet med tidiga och samordnade &#10;insatser för barn och unga med psykisk ohälsa.">
            <a:extLst>
              <a:ext uri="{FF2B5EF4-FFF2-40B4-BE49-F238E27FC236}">
                <a16:creationId xmlns:a16="http://schemas.microsoft.com/office/drawing/2014/main" id="{59B2C9F3-EFF0-384F-87FF-25C5C2A87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7B24AFC3-8E20-37FB-AB4A-ACD08521DD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Delmål 2: Ökade investeringar i barn och unga för en god psykisk hälsa genom hela livet</a:t>
            </a:r>
          </a:p>
        </p:txBody>
      </p:sp>
    </p:spTree>
    <p:extLst>
      <p:ext uri="{BB962C8B-B14F-4D97-AF65-F5344CB8AC3E}">
        <p14:creationId xmlns:p14="http://schemas.microsoft.com/office/powerpoint/2010/main" val="401857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Utveckla arbetet för en god arbetsmiljö som främjar psykisk hälsa.&#10;Öka deltagandet i arbetslivet.&#10;Öka kunskapen om stöd vid sjukdom och funktionsnedsättning.">
            <a:extLst>
              <a:ext uri="{FF2B5EF4-FFF2-40B4-BE49-F238E27FC236}">
                <a16:creationId xmlns:a16="http://schemas.microsoft.com/office/drawing/2014/main" id="{539242B8-F969-18CE-44CA-A45F184F9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993D14D-A5E3-3D08-72EA-44619DAD7A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Delmål 3: Ett inkluderande och hållbart arbetsliv som främjar psykisk hälsa</a:t>
            </a:r>
          </a:p>
        </p:txBody>
      </p:sp>
    </p:spTree>
    <p:extLst>
      <p:ext uri="{BB962C8B-B14F-4D97-AF65-F5344CB8AC3E}">
        <p14:creationId xmlns:p14="http://schemas.microsoft.com/office/powerpoint/2010/main" val="69722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Motverka stigmatisering och diskriminering av personer med psykisk ohälsa.&#10;Utveckla det professionella bemötandet i offentliga verksamheter som möter personer med psykisk ohälsa eller suicidalitet.&#10;Utveckla insatser för grupper med förhöjd risk för psykisk ohälsa.&#10;Stärka förutsättningarna för psykisk hälsa bland samer.&#10;Utveckla sociala aktiviteter och socialt stöd.&#10;Utveckla goda och hållbara livsmiljöer och tillgången till friluftsliv.">
            <a:extLst>
              <a:ext uri="{FF2B5EF4-FFF2-40B4-BE49-F238E27FC236}">
                <a16:creationId xmlns:a16="http://schemas.microsoft.com/office/drawing/2014/main" id="{F570BBCF-4A9F-68E5-3F18-42E68FD53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3870666F-347D-940B-411C-92277AD6EA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Delmål 4: Ett inkluderande</a:t>
            </a:r>
            <a:br>
              <a:rPr lang="sv-SE" dirty="0"/>
            </a:br>
            <a:r>
              <a:rPr lang="sv-SE" dirty="0"/>
              <a:t>samhälle med delaktiga invånare</a:t>
            </a:r>
          </a:p>
        </p:txBody>
      </p:sp>
    </p:spTree>
    <p:extLst>
      <p:ext uri="{BB962C8B-B14F-4D97-AF65-F5344CB8AC3E}">
        <p14:creationId xmlns:p14="http://schemas.microsoft.com/office/powerpoint/2010/main" val="173692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Utveckla ledarskapet inom hälso- och sjukvården och socialtjänsten.&#10;Arbeta för att grundläggande kunskap om psykisk ohälsa och suicidalitet finns i hälso- &#10;och sjukvården samt inom tandvården och socialtjänsten.&#10;På ett ändamålsenligt sätt öka patient- och brukarinflytande i vården och omsorgen.&#10;Utveckla hälso- och sjukvårdens och socialtjänstens hälsofrämjande och &#10;förebyggande arbete.&#10;Förbättra tillgängligheten till vård- och stödinsatser för jämlik vård och omsorg.&#10;Utveckla och öka uppföljning och utvärdering av insatser till patienter och brukare. &#10;Utveckla en effektiv samverkan som har patienters och brukares behov i centrum.&#10;Utveckla stödet till anhöriga och andra närstående till personer med &#10;psykiatriska tillstånd samt till efterlevande.&#10;Arbeta för en trygg och meningsfull heldygnsvård och &#10;tvångsvård som främjar återhämtning.&#10;">
            <a:extLst>
              <a:ext uri="{FF2B5EF4-FFF2-40B4-BE49-F238E27FC236}">
                <a16:creationId xmlns:a16="http://schemas.microsoft.com/office/drawing/2014/main" id="{741F8FB3-911A-5979-8EC9-79D510425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07E004E8-A893-C865-303D-BE9A573886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Delmål 5: Vård och omsorg som möter patienters och brukares behov</a:t>
            </a:r>
          </a:p>
        </p:txBody>
      </p:sp>
    </p:spTree>
    <p:extLst>
      <p:ext uri="{BB962C8B-B14F-4D97-AF65-F5344CB8AC3E}">
        <p14:creationId xmlns:p14="http://schemas.microsoft.com/office/powerpoint/2010/main" val="133958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155</Words>
  <Application>Microsoft Office PowerPoint</Application>
  <PresentationFormat>Bredbild</PresentationFormat>
  <Paragraphs>22</Paragraphs>
  <Slides>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Office-tema</vt:lpstr>
      <vt:lpstr>Ett samhälle som stärker psykisk hälsa och räddar liv</vt:lpstr>
      <vt:lpstr>Det handlar om livet</vt:lpstr>
      <vt:lpstr>Vision</vt:lpstr>
      <vt:lpstr>Strategins mål och delmål</vt:lpstr>
      <vt:lpstr>Delmål 1: Ökat fokus på att stärka psykiskt välbefinnande och psykisk hälsa som resurs för individ och samhälle</vt:lpstr>
      <vt:lpstr>Delmål 2: Ökade investeringar i barn och unga för en god psykisk hälsa genom hela livet</vt:lpstr>
      <vt:lpstr>Delmål 3: Ett inkluderande och hållbart arbetsliv som främjar psykisk hälsa</vt:lpstr>
      <vt:lpstr>Delmål 4: Ett inkluderande samhälle med delaktiga invånare</vt:lpstr>
      <vt:lpstr>Delmål 5: Vård och omsorg som möter patienters och brukares behov</vt:lpstr>
      <vt:lpstr>Delmål 6: Stärkt suicidpreventivt arbete</vt:lpstr>
      <vt:lpstr>Delmål 7: Stärkt kunskapsutveckling inom området psykisk hälsa och suicidprevention</vt:lpstr>
      <vt:lpstr>Varför en strategi?</vt:lpstr>
      <vt:lpstr>Citat</vt:lpstr>
      <vt:lpstr>Psykisk hälsa angår hela samhället</vt:lpstr>
      <vt:lpstr>Kommuner och regioner har en central roll</vt:lpstr>
      <vt:lpstr>Samarbete med civilsamhället och andra aktörer</vt:lpstr>
      <vt:lpstr>Uppdrag till 27 myndigheter</vt:lpstr>
      <vt:lpstr>Myndighetsgemensam handlingsplan 2026-2028</vt:lpstr>
      <vt:lpstr>Folkhälsomyndighetens och Socialstyrelsens roll</vt:lpstr>
      <vt:lpstr>Statliga satsningar stödjer genomförandet</vt:lpstr>
      <vt:lpstr>Kunskap och uppföljning hjälper oss att utveckla arbetet</vt:lpstr>
      <vt:lpstr>Det handlar om livet</vt:lpstr>
    </vt:vector>
  </TitlesOfParts>
  <Company>Socialstyrelsen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handlar om livet</dc:title>
  <dc:creator>Thunvik, Sofi</dc:creator>
  <cp:lastModifiedBy>Thunvik, Sofi</cp:lastModifiedBy>
  <cp:revision>7</cp:revision>
  <dcterms:created xsi:type="dcterms:W3CDTF">2026-03-20T13:12:48Z</dcterms:created>
  <dcterms:modified xsi:type="dcterms:W3CDTF">2026-06-12T11:31:37Z</dcterms:modified>
</cp:coreProperties>
</file>